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9"/>
  </p:notesMasterIdLst>
  <p:handoutMasterIdLst>
    <p:handoutMasterId r:id="rId60"/>
  </p:handoutMasterIdLst>
  <p:sldIdLst>
    <p:sldId id="400" r:id="rId3"/>
    <p:sldId id="364" r:id="rId4"/>
    <p:sldId id="381" r:id="rId5"/>
    <p:sldId id="409" r:id="rId6"/>
    <p:sldId id="383" r:id="rId7"/>
    <p:sldId id="257" r:id="rId8"/>
    <p:sldId id="294" r:id="rId9"/>
    <p:sldId id="367" r:id="rId10"/>
    <p:sldId id="324" r:id="rId11"/>
    <p:sldId id="360" r:id="rId12"/>
    <p:sldId id="412" r:id="rId13"/>
    <p:sldId id="413" r:id="rId14"/>
    <p:sldId id="392" r:id="rId15"/>
    <p:sldId id="325" r:id="rId16"/>
    <p:sldId id="345" r:id="rId17"/>
    <p:sldId id="327" r:id="rId18"/>
    <p:sldId id="328" r:id="rId19"/>
    <p:sldId id="348" r:id="rId20"/>
    <p:sldId id="411" r:id="rId21"/>
    <p:sldId id="414" r:id="rId22"/>
    <p:sldId id="415" r:id="rId23"/>
    <p:sldId id="416" r:id="rId24"/>
    <p:sldId id="329" r:id="rId25"/>
    <p:sldId id="330" r:id="rId26"/>
    <p:sldId id="352" r:id="rId27"/>
    <p:sldId id="394" r:id="rId28"/>
    <p:sldId id="393" r:id="rId29"/>
    <p:sldId id="395" r:id="rId30"/>
    <p:sldId id="396" r:id="rId31"/>
    <p:sldId id="397" r:id="rId32"/>
    <p:sldId id="398" r:id="rId33"/>
    <p:sldId id="399" r:id="rId34"/>
    <p:sldId id="331" r:id="rId35"/>
    <p:sldId id="354" r:id="rId36"/>
    <p:sldId id="355" r:id="rId37"/>
    <p:sldId id="332" r:id="rId38"/>
    <p:sldId id="417" r:id="rId39"/>
    <p:sldId id="418" r:id="rId40"/>
    <p:sldId id="333" r:id="rId41"/>
    <p:sldId id="370" r:id="rId42"/>
    <p:sldId id="358" r:id="rId43"/>
    <p:sldId id="372" r:id="rId44"/>
    <p:sldId id="361" r:id="rId45"/>
    <p:sldId id="369" r:id="rId46"/>
    <p:sldId id="359" r:id="rId47"/>
    <p:sldId id="371" r:id="rId48"/>
    <p:sldId id="419" r:id="rId49"/>
    <p:sldId id="420" r:id="rId50"/>
    <p:sldId id="390" r:id="rId51"/>
    <p:sldId id="391" r:id="rId52"/>
    <p:sldId id="410" r:id="rId53"/>
    <p:sldId id="386" r:id="rId54"/>
    <p:sldId id="387" r:id="rId55"/>
    <p:sldId id="388" r:id="rId56"/>
    <p:sldId id="389" r:id="rId57"/>
    <p:sldId id="26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94660"/>
  </p:normalViewPr>
  <p:slideViewPr>
    <p:cSldViewPr>
      <p:cViewPr>
        <p:scale>
          <a:sx n="80" d="100"/>
          <a:sy n="80" d="100"/>
        </p:scale>
        <p:origin x="1104" y="588"/>
      </p:cViewPr>
      <p:guideLst>
        <p:guide orient="horz" pos="2160"/>
        <p:guide pos="384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2/1/2025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2/1/2025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9899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527EEC8-54B6-4964-B125-9203F3A06BCB}" type="slidenum">
              <a:rPr lang="en-US" altLang="en-US">
                <a:latin typeface="Calibri" panose="020F0502020204030204" pitchFamily="34" charset="0"/>
              </a:rPr>
              <a:pPr/>
              <a:t>1</a:t>
            </a:fld>
            <a:endParaRPr lang="en-US" altLang="en-US">
              <a:latin typeface="Calibri" panose="020F0502020204030204" pitchFamily="34" charset="0"/>
            </a:endParaRPr>
          </a:p>
        </p:txBody>
      </p:sp>
    </p:spTree>
    <p:extLst>
      <p:ext uri="{BB962C8B-B14F-4D97-AF65-F5344CB8AC3E}">
        <p14:creationId xmlns:p14="http://schemas.microsoft.com/office/powerpoint/2010/main" val="189555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249073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55</a:t>
            </a:fld>
            <a:endParaRPr lang="en-US"/>
          </a:p>
        </p:txBody>
      </p:sp>
    </p:spTree>
    <p:extLst>
      <p:ext uri="{BB962C8B-B14F-4D97-AF65-F5344CB8AC3E}">
        <p14:creationId xmlns:p14="http://schemas.microsoft.com/office/powerpoint/2010/main" val="2344051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55EF62D-C5EA-4115-91D5-847F05B49A4B}" type="datetime1">
              <a:rPr lang="en-US" smtClean="0"/>
              <a:t>2/1/2025</a:t>
            </a:fld>
            <a:endParaRPr lang="en-US"/>
          </a:p>
        </p:txBody>
      </p:sp>
      <p:sp>
        <p:nvSpPr>
          <p:cNvPr id="5" name="Footer Placeholder 4"/>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235A28-2F8D-45A9-860A-98431C8E82C1}" type="datetime1">
              <a:rPr lang="en-US" smtClean="0"/>
              <a:t>2/1/2025</a:t>
            </a:fld>
            <a:endParaRPr lang="en-US"/>
          </a:p>
        </p:txBody>
      </p:sp>
      <p:sp>
        <p:nvSpPr>
          <p:cNvPr id="5" name="Footer Placeholder 4"/>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1A0EC8-7BE9-4D56-BF93-8452143AA151}" type="datetime1">
              <a:rPr lang="en-US" smtClean="0"/>
              <a:t>2/1/2025</a:t>
            </a:fld>
            <a:endParaRPr lang="en-US"/>
          </a:p>
        </p:txBody>
      </p:sp>
      <p:sp>
        <p:nvSpPr>
          <p:cNvPr id="5" name="Footer Placeholder 4"/>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FF81E-76A3-491F-8337-C9ADE3E18AAA}" type="datetime1">
              <a:rPr lang="en-US" smtClean="0"/>
              <a:t>2/1/2025</a:t>
            </a:fld>
            <a:endParaRPr lang="en-US"/>
          </a:p>
        </p:txBody>
      </p:sp>
      <p:sp>
        <p:nvSpPr>
          <p:cNvPr id="5" name="Footer Placeholder 4"/>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6955C5-09C9-46D6-8E1C-F5C84CF5FE08}" type="datetime1">
              <a:rPr lang="en-US" smtClean="0"/>
              <a:t>2/1/2025</a:t>
            </a:fld>
            <a:endParaRPr lang="en-US"/>
          </a:p>
        </p:txBody>
      </p:sp>
      <p:sp>
        <p:nvSpPr>
          <p:cNvPr id="5" name="Footer Placeholder 4"/>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BC16F-8569-42FC-876A-79EE63C9B8D3}" type="datetime1">
              <a:rPr lang="en-US" smtClean="0"/>
              <a:t>2/1/2025</a:t>
            </a:fld>
            <a:endParaRPr lang="en-US"/>
          </a:p>
        </p:txBody>
      </p:sp>
      <p:sp>
        <p:nvSpPr>
          <p:cNvPr id="5" name="Footer Placeholder 4"/>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03042C-05E6-4F7E-A352-95B53C48C854}" type="datetime1">
              <a:rPr lang="en-US" smtClean="0"/>
              <a:t>2/1/2025</a:t>
            </a:fld>
            <a:endParaRPr lang="en-US"/>
          </a:p>
        </p:txBody>
      </p:sp>
      <p:sp>
        <p:nvSpPr>
          <p:cNvPr id="6" name="Footer Placeholder 5"/>
          <p:cNvSpPr>
            <a:spLocks noGrp="1"/>
          </p:cNvSpPr>
          <p:nvPr>
            <p:ph type="ftr" sz="quarter" idx="11"/>
          </p:nvPr>
        </p:nvSpPr>
        <p:spPr/>
        <p:txBody>
          <a:bodyPr/>
          <a:lstStyle/>
          <a:p>
            <a:r>
              <a:rPr lang="en-US"/>
              <a:t>Jaya Nidhi Vashishtha          Cloud &amp; Edge Computing        Unit 3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9D71FF-C88E-4F0C-91CF-069217C6C4EE}" type="datetime1">
              <a:rPr lang="en-US" smtClean="0"/>
              <a:t>2/1/2025</a:t>
            </a:fld>
            <a:endParaRPr lang="en-US"/>
          </a:p>
        </p:txBody>
      </p:sp>
      <p:sp>
        <p:nvSpPr>
          <p:cNvPr id="8" name="Footer Placeholder 7"/>
          <p:cNvSpPr>
            <a:spLocks noGrp="1"/>
          </p:cNvSpPr>
          <p:nvPr>
            <p:ph type="ftr" sz="quarter" idx="11"/>
          </p:nvPr>
        </p:nvSpPr>
        <p:spPr/>
        <p:txBody>
          <a:bodyPr/>
          <a:lstStyle/>
          <a:p>
            <a:r>
              <a:rPr lang="en-US"/>
              <a:t>Jaya Nidhi Vashishtha          Cloud &amp; Edge Computing        Unit 3                      </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9C91F1-0A70-4285-ADF8-D8D4471DD398}" type="datetime1">
              <a:rPr lang="en-US" smtClean="0"/>
              <a:t>2/1/2025</a:t>
            </a:fld>
            <a:endParaRPr lang="en-US"/>
          </a:p>
        </p:txBody>
      </p:sp>
      <p:sp>
        <p:nvSpPr>
          <p:cNvPr id="4" name="Footer Placeholder 3"/>
          <p:cNvSpPr>
            <a:spLocks noGrp="1"/>
          </p:cNvSpPr>
          <p:nvPr>
            <p:ph type="ftr" sz="quarter" idx="11"/>
          </p:nvPr>
        </p:nvSpPr>
        <p:spPr/>
        <p:txBody>
          <a:bodyPr/>
          <a:lstStyle/>
          <a:p>
            <a:r>
              <a:rPr lang="en-US"/>
              <a:t>Jaya Nidhi Vashishtha          Cloud &amp; Edge Computing        Unit 3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AB868-AB09-4CB5-B63C-0665594ED649}" type="datetime1">
              <a:rPr lang="en-US" smtClean="0"/>
              <a:t>2/1/2025</a:t>
            </a:fld>
            <a:endParaRPr lang="en-US"/>
          </a:p>
        </p:txBody>
      </p:sp>
      <p:sp>
        <p:nvSpPr>
          <p:cNvPr id="3" name="Footer Placeholder 2"/>
          <p:cNvSpPr>
            <a:spLocks noGrp="1"/>
          </p:cNvSpPr>
          <p:nvPr>
            <p:ph type="ftr" sz="quarter" idx="11"/>
          </p:nvPr>
        </p:nvSpPr>
        <p:spPr/>
        <p:txBody>
          <a:bodyPr/>
          <a:lstStyle/>
          <a:p>
            <a:r>
              <a:rPr lang="en-US"/>
              <a:t>Jaya Nidhi Vashishtha          Cloud &amp; Edge Computing        Unit 3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CF6D74-16BC-4A6E-AFB6-8E1B2AE54C64}" type="datetime1">
              <a:rPr lang="en-US" smtClean="0"/>
              <a:t>2/1/2025</a:t>
            </a:fld>
            <a:endParaRPr lang="en-US"/>
          </a:p>
        </p:txBody>
      </p:sp>
      <p:sp>
        <p:nvSpPr>
          <p:cNvPr id="6" name="Footer Placeholder 5"/>
          <p:cNvSpPr>
            <a:spLocks noGrp="1"/>
          </p:cNvSpPr>
          <p:nvPr>
            <p:ph type="ftr" sz="quarter" idx="11"/>
          </p:nvPr>
        </p:nvSpPr>
        <p:spPr/>
        <p:txBody>
          <a:bodyPr/>
          <a:lstStyle/>
          <a:p>
            <a:r>
              <a:rPr lang="en-US"/>
              <a:t>Jaya Nidhi Vashishtha          Cloud &amp; Edge Computing        Unit 3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DC80A-305B-4467-9019-8427D9C8E891}" type="datetime1">
              <a:rPr lang="en-US" smtClean="0"/>
              <a:t>2/1/2025</a:t>
            </a:fld>
            <a:endParaRPr lang="en-US"/>
          </a:p>
        </p:txBody>
      </p:sp>
      <p:sp>
        <p:nvSpPr>
          <p:cNvPr id="6" name="Footer Placeholder 5"/>
          <p:cNvSpPr>
            <a:spLocks noGrp="1"/>
          </p:cNvSpPr>
          <p:nvPr>
            <p:ph type="ftr" sz="quarter" idx="11"/>
          </p:nvPr>
        </p:nvSpPr>
        <p:spPr/>
        <p:txBody>
          <a:bodyPr/>
          <a:lstStyle/>
          <a:p>
            <a:r>
              <a:rPr lang="en-US"/>
              <a:t>Jaya Nidhi Vashishtha          Cloud &amp; Edge Computing        Unit 3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E3468-B576-45D8-838F-91DE2774814B}" type="datetime1">
              <a:rPr lang="en-US" smtClean="0"/>
              <a:t>2/1/2025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Jaya Nidhi Vashishtha          Cloud &amp; Edge Computing        Unit 3                      </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2B293C-372F-4A0D-8AD7-1809C6D60E8D}" type="datetime1">
              <a:rPr lang="en-US" smtClean="0"/>
              <a:t>2/1/2025</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Jaya Nidhi Vashishtha          Cloud &amp; Edge Computing        Unit 3                      </a:t>
            </a:r>
            <a:endParaRPr lang="en-US" dirty="0"/>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niet.co.in/assets/frontend/pdf/carry-over-papers(cop)-2023-24/ACSIOT0602-%5bCloud%20and%20Edge%20Computing%5d.pdf" TargetMode="External"/><Relationship Id="rId2" Type="http://schemas.openxmlformats.org/officeDocument/2006/relationships/hyperlink" Target="https://www.niet.co.in/pdf/previous-years/2022-23/6th-Semester-2022-2023/ACSIOT0602.pdf" TargetMode="Externa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www.javatpoint.com/what-is-parallel-computing" TargetMode="External"/><Relationship Id="rId3" Type="http://schemas.openxmlformats.org/officeDocument/2006/relationships/image" Target="../media/image4.png"/><Relationship Id="rId7" Type="http://schemas.openxmlformats.org/officeDocument/2006/relationships/hyperlink" Target="https://www.javatpoint.com/cloud-service-provider-companies" TargetMode="External"/><Relationship Id="rId12" Type="http://schemas.openxmlformats.org/officeDocument/2006/relationships/hyperlink" Target="https://www.techslang.com/definition/what-is-cloud-provisio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javatpoint.com/cloud-service-models" TargetMode="External"/><Relationship Id="rId11" Type="http://schemas.openxmlformats.org/officeDocument/2006/relationships/hyperlink" Target="https://www.slideshare.net/joyschandran/underlying-principles-of-parallel-and-distributed-computing" TargetMode="External"/><Relationship Id="rId5" Type="http://schemas.openxmlformats.org/officeDocument/2006/relationships/hyperlink" Target="https://www.javatpoint.com/cloud-computing" TargetMode="External"/><Relationship Id="rId10" Type="http://schemas.openxmlformats.org/officeDocument/2006/relationships/hyperlink" Target="https://www.geeksforgeeks.org/evolution-of-cloud-computing/" TargetMode="External"/><Relationship Id="rId4" Type="http://schemas.openxmlformats.org/officeDocument/2006/relationships/hyperlink" Target="https://en.wikipedia.org/wiki/Cloud_computing" TargetMode="External"/><Relationship Id="rId9" Type="http://schemas.openxmlformats.org/officeDocument/2006/relationships/hyperlink" Target="https://www.geeksforgeeks.org/introduction-to-parallel-computin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a:xfrm>
            <a:off x="1626011" y="1334057"/>
            <a:ext cx="9314254" cy="1080015"/>
          </a:xfrm>
        </p:spPr>
        <p:style>
          <a:lnRef idx="2">
            <a:schemeClr val="accent5"/>
          </a:lnRef>
          <a:fillRef idx="1">
            <a:schemeClr val="lt1"/>
          </a:fillRef>
          <a:effectRef idx="0">
            <a:schemeClr val="accent5"/>
          </a:effectRef>
          <a:fontRef idx="minor">
            <a:schemeClr val="dk1"/>
          </a:fontRef>
        </p:style>
        <p:txBody>
          <a:bodyPr rtlCol="0">
            <a:normAutofit/>
          </a:bodyPr>
          <a:lstStyle/>
          <a:p>
            <a:pPr algn="ctr" fontAlgn="auto">
              <a:spcBef>
                <a:spcPct val="20000"/>
              </a:spcBef>
              <a:spcAft>
                <a:spcPts val="0"/>
              </a:spcAft>
              <a:buFont typeface="Arial" pitchFamily="34" charset="0"/>
              <a:buNone/>
              <a:defRPr/>
            </a:pPr>
            <a:r>
              <a:rPr lang="en-US" sz="2800" dirty="0">
                <a:solidFill>
                  <a:schemeClr val="tx1"/>
                </a:solidFill>
                <a:latin typeface="Times New Roman" panose="02020603050405020304" pitchFamily="18" charset="0"/>
                <a:cs typeface="Times New Roman" panose="02020603050405020304" pitchFamily="18" charset="0"/>
              </a:rPr>
              <a:t>CLOUD AND EDGE COMPUTING </a:t>
            </a:r>
          </a:p>
          <a:p>
            <a:pPr algn="ctr" eaLnBrk="1" fontAlgn="auto" hangingPunct="1">
              <a:spcAft>
                <a:spcPts val="0"/>
              </a:spcAft>
              <a:buFont typeface="Arial" charset="0"/>
              <a:buNone/>
              <a:defRPr/>
            </a:pPr>
            <a:endParaRPr lang="en-US" sz="3105" b="1" dirty="0">
              <a:solidFill>
                <a:schemeClr val="tx1"/>
              </a:solidFill>
              <a:latin typeface="Times New Roman" panose="02020603050405020304" pitchFamily="18" charset="0"/>
              <a:cs typeface="Times New Roman" panose="02020603050405020304" pitchFamily="18" charset="0"/>
            </a:endParaRPr>
          </a:p>
        </p:txBody>
      </p:sp>
      <p:sp>
        <p:nvSpPr>
          <p:cNvPr id="9" name="Date Placeholder 8"/>
          <p:cNvSpPr>
            <a:spLocks noGrp="1"/>
          </p:cNvSpPr>
          <p:nvPr>
            <p:ph type="dt" sz="half" idx="10"/>
          </p:nvPr>
        </p:nvSpPr>
        <p:spPr>
          <a:xfrm>
            <a:off x="2209800" y="6563295"/>
            <a:ext cx="1295401" cy="294706"/>
          </a:xfrm>
        </p:spPr>
        <p:txBody>
          <a:bodyPr/>
          <a:lstStyle/>
          <a:p>
            <a:pPr algn="ctr">
              <a:defRPr/>
            </a:pPr>
            <a:fld id="{84468568-6C44-4672-91F3-2CF17336A414}" type="datetime1">
              <a:rPr lang="en-US" smtClean="0">
                <a:latin typeface="Times New Roman" panose="02020603050405020304" pitchFamily="18" charset="0"/>
                <a:cs typeface="Times New Roman" panose="02020603050405020304" pitchFamily="18" charset="0"/>
              </a:rPr>
              <a:t>2/1/2025</a:t>
            </a:fld>
            <a:endParaRPr lang="en-US" dirty="0">
              <a:latin typeface="Times New Roman" panose="02020603050405020304" pitchFamily="18" charset="0"/>
              <a:cs typeface="Times New Roman" panose="02020603050405020304" pitchFamily="18" charset="0"/>
            </a:endParaRPr>
          </a:p>
        </p:txBody>
      </p:sp>
      <p:sp>
        <p:nvSpPr>
          <p:cNvPr id="13" name="Footer Placeholder 12"/>
          <p:cNvSpPr>
            <a:spLocks noGrp="1"/>
          </p:cNvSpPr>
          <p:nvPr>
            <p:ph type="ftr" sz="quarter" idx="11"/>
          </p:nvPr>
        </p:nvSpPr>
        <p:spPr>
          <a:xfrm>
            <a:off x="3298435" y="6607298"/>
            <a:ext cx="5969406" cy="233973"/>
          </a:xfrm>
        </p:spPr>
        <p:txBody>
          <a:bodyPr/>
          <a:lstStyle/>
          <a:p>
            <a:pPr>
              <a:defRPr/>
            </a:pPr>
            <a:r>
              <a:rPr lang="en-US" dirty="0">
                <a:latin typeface="Times New Roman" panose="02020603050405020304" pitchFamily="18" charset="0"/>
                <a:cs typeface="Times New Roman" panose="02020603050405020304" pitchFamily="18" charset="0"/>
              </a:rPr>
              <a:t>Jaya Nidhi Vashishtha          Cloud &amp; Edge Computing        Unit 3                      </a:t>
            </a:r>
          </a:p>
        </p:txBody>
      </p:sp>
      <p:sp>
        <p:nvSpPr>
          <p:cNvPr id="4104" name="Slide Number Placeholder 9"/>
          <p:cNvSpPr>
            <a:spLocks noGrp="1" noChangeArrowheads="1"/>
          </p:cNvSpPr>
          <p:nvPr>
            <p:ph type="sldNum" sz="quarter" idx="12"/>
          </p:nvPr>
        </p:nvSpPr>
        <p:spPr bwMode="auto">
          <a:xfrm>
            <a:off x="9144000" y="6580026"/>
            <a:ext cx="1929920" cy="27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760">
                <a:solidFill>
                  <a:schemeClr val="tx1"/>
                </a:solidFill>
                <a:latin typeface="Calibri" panose="020F0502020204030204" pitchFamily="34" charset="0"/>
              </a:defRPr>
            </a:lvl1pPr>
            <a:lvl2pPr marL="640794" indent="-246459">
              <a:spcBef>
                <a:spcPct val="20000"/>
              </a:spcBef>
              <a:buFont typeface="Arial" panose="020B0604020202020204" pitchFamily="34" charset="0"/>
              <a:buChar char="–"/>
              <a:defRPr sz="2415">
                <a:solidFill>
                  <a:schemeClr val="tx1"/>
                </a:solidFill>
                <a:latin typeface="Calibri" panose="020F0502020204030204" pitchFamily="34" charset="0"/>
              </a:defRPr>
            </a:lvl2pPr>
            <a:lvl3pPr marL="985838" indent="-197168">
              <a:spcBef>
                <a:spcPct val="20000"/>
              </a:spcBef>
              <a:buFont typeface="Arial" panose="020B0604020202020204" pitchFamily="34" charset="0"/>
              <a:buChar char="•"/>
              <a:defRPr sz="2070">
                <a:solidFill>
                  <a:schemeClr val="tx1"/>
                </a:solidFill>
                <a:latin typeface="Calibri" panose="020F0502020204030204" pitchFamily="34" charset="0"/>
              </a:defRPr>
            </a:lvl3pPr>
            <a:lvl4pPr marL="1380173" indent="-197168">
              <a:spcBef>
                <a:spcPct val="20000"/>
              </a:spcBef>
              <a:buFont typeface="Arial" panose="020B0604020202020204" pitchFamily="34" charset="0"/>
              <a:buChar char="–"/>
              <a:defRPr sz="1725">
                <a:solidFill>
                  <a:schemeClr val="tx1"/>
                </a:solidFill>
                <a:latin typeface="Calibri" panose="020F0502020204030204" pitchFamily="34" charset="0"/>
              </a:defRPr>
            </a:lvl4pPr>
            <a:lvl5pPr marL="1774508" indent="-197168">
              <a:spcBef>
                <a:spcPct val="20000"/>
              </a:spcBef>
              <a:buFont typeface="Arial" panose="020B0604020202020204" pitchFamily="34" charset="0"/>
              <a:buChar char="»"/>
              <a:defRPr sz="1725">
                <a:solidFill>
                  <a:schemeClr val="tx1"/>
                </a:solidFill>
                <a:latin typeface="Calibri" panose="020F0502020204030204" pitchFamily="34" charset="0"/>
              </a:defRPr>
            </a:lvl5pPr>
            <a:lvl6pPr marL="2168843" indent="-197168" eaLnBrk="0" fontAlgn="base" hangingPunct="0">
              <a:spcBef>
                <a:spcPct val="20000"/>
              </a:spcBef>
              <a:spcAft>
                <a:spcPct val="0"/>
              </a:spcAft>
              <a:buFont typeface="Arial" panose="020B0604020202020204" pitchFamily="34" charset="0"/>
              <a:buChar char="»"/>
              <a:defRPr sz="1725">
                <a:solidFill>
                  <a:schemeClr val="tx1"/>
                </a:solidFill>
                <a:latin typeface="Calibri" panose="020F0502020204030204" pitchFamily="34" charset="0"/>
              </a:defRPr>
            </a:lvl6pPr>
            <a:lvl7pPr marL="2563178" indent="-197168" eaLnBrk="0" fontAlgn="base" hangingPunct="0">
              <a:spcBef>
                <a:spcPct val="20000"/>
              </a:spcBef>
              <a:spcAft>
                <a:spcPct val="0"/>
              </a:spcAft>
              <a:buFont typeface="Arial" panose="020B0604020202020204" pitchFamily="34" charset="0"/>
              <a:buChar char="»"/>
              <a:defRPr sz="1725">
                <a:solidFill>
                  <a:schemeClr val="tx1"/>
                </a:solidFill>
                <a:latin typeface="Calibri" panose="020F0502020204030204" pitchFamily="34" charset="0"/>
              </a:defRPr>
            </a:lvl7pPr>
            <a:lvl8pPr marL="2957513" indent="-197168" eaLnBrk="0" fontAlgn="base" hangingPunct="0">
              <a:spcBef>
                <a:spcPct val="20000"/>
              </a:spcBef>
              <a:spcAft>
                <a:spcPct val="0"/>
              </a:spcAft>
              <a:buFont typeface="Arial" panose="020B0604020202020204" pitchFamily="34" charset="0"/>
              <a:buChar char="»"/>
              <a:defRPr sz="1725">
                <a:solidFill>
                  <a:schemeClr val="tx1"/>
                </a:solidFill>
                <a:latin typeface="Calibri" panose="020F0502020204030204" pitchFamily="34" charset="0"/>
              </a:defRPr>
            </a:lvl8pPr>
            <a:lvl9pPr marL="3351848" indent="-197168" eaLnBrk="0" fontAlgn="base" hangingPunct="0">
              <a:spcBef>
                <a:spcPct val="20000"/>
              </a:spcBef>
              <a:spcAft>
                <a:spcPct val="0"/>
              </a:spcAft>
              <a:buFont typeface="Arial" panose="020B0604020202020204" pitchFamily="34" charset="0"/>
              <a:buChar char="»"/>
              <a:defRPr sz="1725">
                <a:solidFill>
                  <a:schemeClr val="tx1"/>
                </a:solidFill>
                <a:latin typeface="Calibri" panose="020F0502020204030204" pitchFamily="34" charset="0"/>
              </a:defRPr>
            </a:lvl9pPr>
          </a:lstStyle>
          <a:p>
            <a:pPr>
              <a:spcBef>
                <a:spcPct val="0"/>
              </a:spcBef>
              <a:buFontTx/>
              <a:buNone/>
            </a:pPr>
            <a:fld id="{14EB24E9-E638-4819-B2DB-B1B8BBA5DC28}" type="slidenum">
              <a:rPr lang="en-US" altLang="en-US" sz="1035">
                <a:solidFill>
                  <a:srgbClr val="898989"/>
                </a:solidFill>
                <a:latin typeface="Times New Roman" panose="02020603050405020304" pitchFamily="18" charset="0"/>
                <a:cs typeface="Times New Roman" panose="02020603050405020304" pitchFamily="18" charset="0"/>
              </a:rPr>
              <a:pPr>
                <a:spcBef>
                  <a:spcPct val="0"/>
                </a:spcBef>
                <a:buFontTx/>
                <a:buNone/>
              </a:pPr>
              <a:t>1</a:t>
            </a:fld>
            <a:endParaRPr lang="en-US" altLang="en-US" sz="1035" dirty="0">
              <a:solidFill>
                <a:srgbClr val="898989"/>
              </a:solidFill>
              <a:latin typeface="Times New Roman" panose="02020603050405020304" pitchFamily="18" charset="0"/>
              <a:cs typeface="Times New Roman" panose="02020603050405020304" pitchFamily="18" charset="0"/>
            </a:endParaRPr>
          </a:p>
        </p:txBody>
      </p:sp>
      <p:pic>
        <p:nvPicPr>
          <p:cNvPr id="4100" name="Picture 2" descr="E:\NIET\Project\xLogo11.png.pagespeed.ic.pydHLuCQE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37"/>
            <a:ext cx="1868338" cy="67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p:cNvSpPr txBox="1">
            <a:spLocks/>
          </p:cNvSpPr>
          <p:nvPr/>
        </p:nvSpPr>
        <p:spPr>
          <a:xfrm>
            <a:off x="8144972" y="3821870"/>
            <a:ext cx="3894628" cy="1842969"/>
          </a:xfrm>
          <a:prstGeom prst="rect">
            <a:avLst/>
          </a:prstGeom>
        </p:spPr>
        <p:style>
          <a:lnRef idx="2">
            <a:schemeClr val="accent5"/>
          </a:lnRef>
          <a:fillRef idx="1">
            <a:schemeClr val="lt1"/>
          </a:fillRef>
          <a:effectRef idx="0">
            <a:schemeClr val="accent5"/>
          </a:effectRef>
          <a:fontRef idx="minor">
            <a:schemeClr val="dk1"/>
          </a:fontRef>
        </p:style>
        <p:txBody>
          <a:bodyPr>
            <a:normAutofit lnSpcReduction="10000"/>
          </a:bodyPr>
          <a:lstStyle/>
          <a:p>
            <a:pPr algn="ctr" eaLnBrk="1" fontAlgn="auto" hangingPunct="1">
              <a:spcBef>
                <a:spcPct val="20000"/>
              </a:spcBef>
              <a:spcAft>
                <a:spcPts val="0"/>
              </a:spcAft>
              <a:buFont typeface="Arial" pitchFamily="34" charset="0"/>
              <a:buNone/>
              <a:defRPr/>
            </a:pPr>
            <a:r>
              <a:rPr lang="en-US" sz="2800" dirty="0">
                <a:solidFill>
                  <a:schemeClr val="tx1"/>
                </a:solidFill>
                <a:latin typeface="Aptos Narrow" panose="020B0004020202020204" pitchFamily="34" charset="0"/>
                <a:cs typeface="Times New Roman" panose="02020603050405020304" pitchFamily="18" charset="0"/>
              </a:rPr>
              <a:t>Jaya Nidhi Vashishtha</a:t>
            </a:r>
          </a:p>
          <a:p>
            <a:pPr algn="ctr" eaLnBrk="1" fontAlgn="auto" hangingPunct="1">
              <a:spcBef>
                <a:spcPct val="20000"/>
              </a:spcBef>
              <a:spcAft>
                <a:spcPts val="0"/>
              </a:spcAft>
              <a:buFont typeface="Arial" pitchFamily="34" charset="0"/>
              <a:buNone/>
              <a:defRPr/>
            </a:pPr>
            <a:r>
              <a:rPr lang="en-US" sz="2800" dirty="0">
                <a:solidFill>
                  <a:schemeClr val="tx1"/>
                </a:solidFill>
                <a:latin typeface="Aptos Narrow" panose="020B0004020202020204" pitchFamily="34" charset="0"/>
                <a:cs typeface="Times New Roman" panose="02020603050405020304" pitchFamily="18" charset="0"/>
              </a:rPr>
              <a:t>Assistant Professor, CSE-IOT</a:t>
            </a:r>
          </a:p>
          <a:p>
            <a:pPr algn="ctr" eaLnBrk="1" fontAlgn="auto" hangingPunct="1">
              <a:spcBef>
                <a:spcPct val="20000"/>
              </a:spcBef>
              <a:spcAft>
                <a:spcPts val="0"/>
              </a:spcAft>
              <a:buFont typeface="Arial" pitchFamily="34" charset="0"/>
              <a:buNone/>
              <a:defRPr/>
            </a:pPr>
            <a:r>
              <a:rPr lang="en-US" sz="2800" dirty="0">
                <a:solidFill>
                  <a:schemeClr val="tx1"/>
                </a:solidFill>
                <a:latin typeface="Aptos Narrow" panose="020B0004020202020204" pitchFamily="34" charset="0"/>
                <a:cs typeface="Times New Roman" panose="02020603050405020304" pitchFamily="18" charset="0"/>
              </a:rPr>
              <a:t>NIET, Greater Noida</a:t>
            </a:r>
          </a:p>
          <a:p>
            <a:pPr marL="12700">
              <a:lnSpc>
                <a:spcPct val="100000"/>
              </a:lnSpc>
              <a:spcBef>
                <a:spcPts val="100"/>
              </a:spcBef>
            </a:pPr>
            <a:endParaRPr lang="en-IN" sz="2800" dirty="0">
              <a:latin typeface="Calibri"/>
              <a:cs typeface="Calibri"/>
            </a:endParaRPr>
          </a:p>
        </p:txBody>
      </p:sp>
      <p:pic>
        <p:nvPicPr>
          <p:cNvPr id="4102" name="Picture 3" descr="C:\Users\Manks\Downloads\128_calendar-schedule-credit-mortgage-date-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9487" y="6501005"/>
            <a:ext cx="460058" cy="46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ubtitle 2"/>
          <p:cNvSpPr txBox="1">
            <a:spLocks/>
          </p:cNvSpPr>
          <p:nvPr/>
        </p:nvSpPr>
        <p:spPr>
          <a:xfrm>
            <a:off x="1606346" y="2939595"/>
            <a:ext cx="5969407" cy="460058"/>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buFont typeface="Arial" pitchFamily="34" charset="0"/>
              <a:buNone/>
              <a:defRPr/>
            </a:pPr>
            <a:r>
              <a:rPr lang="en-US" sz="2415" dirty="0">
                <a:solidFill>
                  <a:schemeClr val="tx1"/>
                </a:solidFill>
                <a:latin typeface="Times New Roman" panose="02020603050405020304" pitchFamily="18" charset="0"/>
                <a:cs typeface="Times New Roman" panose="02020603050405020304" pitchFamily="18" charset="0"/>
              </a:rPr>
              <a:t>Unit: 3</a:t>
            </a:r>
          </a:p>
        </p:txBody>
      </p:sp>
      <p:sp>
        <p:nvSpPr>
          <p:cNvPr id="14" name="Subtitle 2"/>
          <p:cNvSpPr txBox="1">
            <a:spLocks/>
          </p:cNvSpPr>
          <p:nvPr/>
        </p:nvSpPr>
        <p:spPr>
          <a:xfrm>
            <a:off x="1606345" y="3863841"/>
            <a:ext cx="5969408" cy="84165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fontAlgn="auto">
              <a:spcBef>
                <a:spcPct val="20000"/>
              </a:spcBef>
              <a:spcAft>
                <a:spcPts val="0"/>
              </a:spcAft>
              <a:buFont typeface="Arial" pitchFamily="34" charset="0"/>
              <a:buNone/>
              <a:defRPr/>
            </a:pPr>
            <a:r>
              <a:rPr lang="en-US" sz="2800" dirty="0">
                <a:solidFill>
                  <a:schemeClr val="tx1"/>
                </a:solidFill>
                <a:latin typeface="Times New Roman" panose="02020603050405020304" pitchFamily="18" charset="0"/>
                <a:cs typeface="Times New Roman" panose="02020603050405020304" pitchFamily="18" charset="0"/>
              </a:rPr>
              <a:t>Cloud Architecture, Services &amp; Storage</a:t>
            </a:r>
          </a:p>
        </p:txBody>
      </p:sp>
      <p:sp>
        <p:nvSpPr>
          <p:cNvPr id="15" name="Subtitle 2"/>
          <p:cNvSpPr txBox="1">
            <a:spLocks/>
          </p:cNvSpPr>
          <p:nvPr/>
        </p:nvSpPr>
        <p:spPr>
          <a:xfrm>
            <a:off x="1635842" y="5206130"/>
            <a:ext cx="5939911" cy="460058"/>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buFont typeface="Arial" pitchFamily="34" charset="0"/>
              <a:buNone/>
              <a:defRPr/>
            </a:pPr>
            <a:r>
              <a:rPr lang="en-US" sz="2243" dirty="0">
                <a:solidFill>
                  <a:schemeClr val="tx1"/>
                </a:solidFill>
                <a:latin typeface="Times New Roman" panose="02020603050405020304" pitchFamily="18" charset="0"/>
                <a:cs typeface="Times New Roman" panose="02020603050405020304" pitchFamily="18" charset="0"/>
              </a:rPr>
              <a:t>B Tech (CSE-IOT)- 6</a:t>
            </a:r>
            <a:r>
              <a:rPr lang="en-US" sz="2243" baseline="30000" dirty="0">
                <a:solidFill>
                  <a:schemeClr val="tx1"/>
                </a:solidFill>
                <a:latin typeface="Times New Roman" panose="02020603050405020304" pitchFamily="18" charset="0"/>
                <a:cs typeface="Times New Roman" panose="02020603050405020304" pitchFamily="18" charset="0"/>
              </a:rPr>
              <a:t>th</a:t>
            </a:r>
            <a:r>
              <a:rPr lang="en-US" sz="2243" dirty="0">
                <a:solidFill>
                  <a:schemeClr val="tx1"/>
                </a:solidFill>
                <a:latin typeface="Times New Roman" panose="02020603050405020304" pitchFamily="18" charset="0"/>
                <a:cs typeface="Times New Roman" panose="02020603050405020304" pitchFamily="18" charset="0"/>
              </a:rPr>
              <a:t>  Sem</a:t>
            </a:r>
          </a:p>
        </p:txBody>
      </p:sp>
      <p:pic>
        <p:nvPicPr>
          <p:cNvPr id="2" name="Picture 2">
            <a:extLst>
              <a:ext uri="{FF2B5EF4-FFF2-40B4-BE49-F238E27FC236}">
                <a16:creationId xmlns:a16="http://schemas.microsoft.com/office/drawing/2014/main" id="{706EE4A2-EF16-91E0-1DE1-10D64ADCB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7386" y="2585343"/>
            <a:ext cx="1010799" cy="106525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BD951D1-46D1-DE40-48AF-40894B62C06F}"/>
              </a:ext>
            </a:extLst>
          </p:cNvPr>
          <p:cNvSpPr txBox="1">
            <a:spLocks/>
          </p:cNvSpPr>
          <p:nvPr/>
        </p:nvSpPr>
        <p:spPr>
          <a:xfrm>
            <a:off x="2102024" y="0"/>
            <a:ext cx="8870776"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520"/>
              <a:t>Noida Institute of Engineering and Technology, Greater Noida</a:t>
            </a:r>
            <a:endParaRPr lang="en-US" sz="2520" dirty="0"/>
          </a:p>
        </p:txBody>
      </p:sp>
    </p:spTree>
    <p:extLst>
      <p:ext uri="{BB962C8B-B14F-4D97-AF65-F5344CB8AC3E}">
        <p14:creationId xmlns:p14="http://schemas.microsoft.com/office/powerpoint/2010/main" val="1407416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918216-4738-4277-B71D-58BF381ABB31}"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endParaRPr lang="en-US" dirty="0"/>
          </a:p>
          <a:p>
            <a:r>
              <a:rPr lang="en-US" dirty="0"/>
              <a:t>Layered Cloud </a:t>
            </a:r>
            <a:r>
              <a:rPr lang="en-US"/>
              <a:t>Architecture Design</a:t>
            </a:r>
            <a:endParaRPr lang="en-US" dirty="0"/>
          </a:p>
          <a:p>
            <a:r>
              <a:rPr lang="en-US" dirty="0"/>
              <a:t> </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2050" name="Picture 2" descr="Cloud Platform Architecture over Virtualized Data Centers - ppt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2500" r="10156" b="13541"/>
          <a:stretch/>
        </p:blipFill>
        <p:spPr bwMode="auto">
          <a:xfrm>
            <a:off x="2819400" y="881648"/>
            <a:ext cx="6172200" cy="45789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598309" y="5636073"/>
            <a:ext cx="5452583" cy="369332"/>
          </a:xfrm>
          <a:prstGeom prst="rect">
            <a:avLst/>
          </a:prstGeom>
        </p:spPr>
        <p:txBody>
          <a:bodyPr wrap="none">
            <a:spAutoFit/>
          </a:bodyPr>
          <a:lstStyle/>
          <a:p>
            <a:pPr algn="ctr"/>
            <a:r>
              <a:rPr lang="en-IN" u="sng" dirty="0"/>
              <a:t>Fig: 2 Layered Cloud </a:t>
            </a:r>
            <a:r>
              <a:rPr lang="en-IN" u="sng" dirty="0" err="1"/>
              <a:t>Architechtural</a:t>
            </a:r>
            <a:r>
              <a:rPr lang="en-IN" u="sng" dirty="0"/>
              <a:t> Development Design</a:t>
            </a:r>
          </a:p>
        </p:txBody>
      </p:sp>
    </p:spTree>
    <p:extLst>
      <p:ext uri="{BB962C8B-B14F-4D97-AF65-F5344CB8AC3E}">
        <p14:creationId xmlns:p14="http://schemas.microsoft.com/office/powerpoint/2010/main" val="110964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4C3FF-F816-E6E4-4264-967EDB16504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65C8631-DFE0-1C7C-0D84-8B755111561E}"/>
              </a:ext>
            </a:extLst>
          </p:cNvPr>
          <p:cNvSpPr>
            <a:spLocks noGrp="1"/>
          </p:cNvSpPr>
          <p:nvPr>
            <p:ph type="dt" sz="half" idx="10"/>
          </p:nvPr>
        </p:nvSpPr>
        <p:spPr/>
        <p:txBody>
          <a:bodyPr/>
          <a:lstStyle/>
          <a:p>
            <a:fld id="{7228552F-1A51-4FF9-929E-3F3D3497B415}" type="datetime1">
              <a:rPr lang="en-US" smtClean="0"/>
              <a:t>2/1/2025</a:t>
            </a:fld>
            <a:endParaRPr lang="en-US"/>
          </a:p>
        </p:txBody>
      </p:sp>
      <p:sp>
        <p:nvSpPr>
          <p:cNvPr id="12" name="Content Placeholder 2">
            <a:extLst>
              <a:ext uri="{FF2B5EF4-FFF2-40B4-BE49-F238E27FC236}">
                <a16:creationId xmlns:a16="http://schemas.microsoft.com/office/drawing/2014/main" id="{7EA9AF39-45A8-D2C7-3CDD-C3E66ADF006B}"/>
              </a:ext>
            </a:extLst>
          </p:cNvPr>
          <p:cNvSpPr txBox="1">
            <a:spLocks/>
          </p:cNvSpPr>
          <p:nvPr/>
        </p:nvSpPr>
        <p:spPr>
          <a:xfrm>
            <a:off x="2284268" y="1783123"/>
            <a:ext cx="7886700" cy="14419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135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8986EF24-8B89-E51A-039D-1B853AA6D369}"/>
              </a:ext>
            </a:extLst>
          </p:cNvPr>
          <p:cNvSpPr txBox="1">
            <a:spLocks/>
          </p:cNvSpPr>
          <p:nvPr/>
        </p:nvSpPr>
        <p:spPr>
          <a:xfrm>
            <a:off x="28194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Recap</a:t>
            </a:r>
          </a:p>
        </p:txBody>
      </p:sp>
      <p:sp>
        <p:nvSpPr>
          <p:cNvPr id="3" name="Content Placeholder 2">
            <a:extLst>
              <a:ext uri="{FF2B5EF4-FFF2-40B4-BE49-F238E27FC236}">
                <a16:creationId xmlns:a16="http://schemas.microsoft.com/office/drawing/2014/main" id="{333337AA-981D-0EE9-F64A-2451AAD6450E}"/>
              </a:ext>
            </a:extLst>
          </p:cNvPr>
          <p:cNvSpPr>
            <a:spLocks noGrp="1"/>
          </p:cNvSpPr>
          <p:nvPr>
            <p:ph idx="1"/>
          </p:nvPr>
        </p:nvSpPr>
        <p:spPr>
          <a:xfrm>
            <a:off x="604520" y="1166018"/>
            <a:ext cx="10972800" cy="4525963"/>
          </a:xfrm>
        </p:spPr>
        <p:txBody>
          <a:bodyPr>
            <a:normAutofit/>
          </a:bodyPr>
          <a:lstStyle/>
          <a:p>
            <a:pPr algn="just" rtl="0" fontAlgn="base">
              <a:buFont typeface="Arial" panose="020B0604020202020204" pitchFamily="34" charset="0"/>
              <a:buChar char="•"/>
            </a:pPr>
            <a:r>
              <a:rPr lang="en-US" sz="2400" b="1" i="0" u="none" strike="noStrike" dirty="0">
                <a:solidFill>
                  <a:srgbClr val="000000"/>
                </a:solidFill>
                <a:effectLst/>
                <a:latin typeface="Times New Roman" panose="02020603050405020304" pitchFamily="18" charset="0"/>
              </a:rPr>
              <a:t>Layered Cloud Architecture Design</a:t>
            </a:r>
          </a:p>
          <a:p>
            <a:pPr>
              <a:lnSpc>
                <a:spcPct val="150000"/>
              </a:lnSpc>
            </a:pPr>
            <a:r>
              <a:rPr lang="en-US" sz="1600" dirty="0">
                <a:latin typeface="Times New Roman" panose="02020603050405020304" pitchFamily="18" charset="0"/>
                <a:cs typeface="Times New Roman" panose="02020603050405020304" pitchFamily="18" charset="0"/>
              </a:rPr>
              <a:t>The architecture of a cloud is developed at three layers: infrastructure, platform and application. </a:t>
            </a:r>
          </a:p>
          <a:p>
            <a:pPr>
              <a:lnSpc>
                <a:spcPct val="150000"/>
              </a:lnSpc>
            </a:pPr>
            <a:r>
              <a:rPr lang="en-US" sz="1600" dirty="0">
                <a:latin typeface="Times New Roman" panose="02020603050405020304" pitchFamily="18" charset="0"/>
                <a:cs typeface="Times New Roman" panose="02020603050405020304" pitchFamily="18" charset="0"/>
              </a:rPr>
              <a:t>These three development layers are implemented with virtualization and standardization of hardware and software resources provisioned in the cloud. </a:t>
            </a:r>
          </a:p>
          <a:p>
            <a:pPr>
              <a:lnSpc>
                <a:spcPct val="150000"/>
              </a:lnSpc>
            </a:pPr>
            <a:r>
              <a:rPr lang="en-US" sz="1600" dirty="0">
                <a:latin typeface="Times New Roman" panose="02020603050405020304" pitchFamily="18" charset="0"/>
                <a:cs typeface="Times New Roman" panose="02020603050405020304" pitchFamily="18" charset="0"/>
              </a:rPr>
              <a:t>The services to public, private and hybrid clouds are conveyed to users through networking support over the Internet and intranets involved. </a:t>
            </a:r>
          </a:p>
          <a:p>
            <a:pPr lvl="1" algn="just" fontAlgn="base">
              <a:buFont typeface="Arial" panose="020B0604020202020204" pitchFamily="34" charset="0"/>
              <a:buChar char="•"/>
            </a:pPr>
            <a:endParaRPr lang="en-US" sz="1600" b="0" i="0" dirty="0">
              <a:effectLst/>
              <a:latin typeface="Arial" panose="020B0604020202020204" pitchFamily="34" charset="0"/>
            </a:endParaRPr>
          </a:p>
          <a:p>
            <a:pPr marL="0" indent="0">
              <a:buNone/>
            </a:pPr>
            <a:endParaRPr lang="en-IN" sz="3600" b="1" dirty="0"/>
          </a:p>
        </p:txBody>
      </p:sp>
      <p:sp>
        <p:nvSpPr>
          <p:cNvPr id="2" name="Slide Number Placeholder 1">
            <a:extLst>
              <a:ext uri="{FF2B5EF4-FFF2-40B4-BE49-F238E27FC236}">
                <a16:creationId xmlns:a16="http://schemas.microsoft.com/office/drawing/2014/main" id="{50EA84E2-49D6-42DB-B17A-A647D4C7AFEC}"/>
              </a:ext>
            </a:extLst>
          </p:cNvPr>
          <p:cNvSpPr>
            <a:spLocks noGrp="1"/>
          </p:cNvSpPr>
          <p:nvPr>
            <p:ph type="sldNum" sz="quarter" idx="12"/>
          </p:nvPr>
        </p:nvSpPr>
        <p:spPr/>
        <p:txBody>
          <a:bodyPr/>
          <a:lstStyle/>
          <a:p>
            <a:fld id="{B6F15528-21DE-4FAA-801E-634DDDAF4B2B}" type="slidenum">
              <a:rPr lang="en-US" smtClean="0"/>
              <a:pPr/>
              <a:t>11</a:t>
            </a:fld>
            <a:endParaRPr lang="en-US"/>
          </a:p>
        </p:txBody>
      </p:sp>
      <p:pic>
        <p:nvPicPr>
          <p:cNvPr id="9" name="Picture 8" descr="Logo, company name&#10;&#10;Description automatically generated">
            <a:extLst>
              <a:ext uri="{FF2B5EF4-FFF2-40B4-BE49-F238E27FC236}">
                <a16:creationId xmlns:a16="http://schemas.microsoft.com/office/drawing/2014/main" id="{F1DCF837-0E19-F375-4A49-9B24F70675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a:extLst>
              <a:ext uri="{FF2B5EF4-FFF2-40B4-BE49-F238E27FC236}">
                <a16:creationId xmlns:a16="http://schemas.microsoft.com/office/drawing/2014/main" id="{9A3B3F77-87DD-05C5-EEDC-C565A23398CE}"/>
              </a:ext>
            </a:extLst>
          </p:cNvPr>
          <p:cNvSpPr>
            <a:spLocks noGrp="1"/>
          </p:cNvSpPr>
          <p:nvPr>
            <p:ph type="ftr" sz="quarter" idx="11"/>
          </p:nvPr>
        </p:nvSpPr>
        <p:spPr>
          <a:xfrm>
            <a:off x="3886200" y="6334108"/>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174040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73B2-6E2F-9F17-BE96-41FF4ACFE09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668B809-E838-5176-8C72-1A85C3CB7022}"/>
              </a:ext>
            </a:extLst>
          </p:cNvPr>
          <p:cNvSpPr>
            <a:spLocks noGrp="1"/>
          </p:cNvSpPr>
          <p:nvPr>
            <p:ph type="dt" sz="half" idx="10"/>
          </p:nvPr>
        </p:nvSpPr>
        <p:spPr/>
        <p:txBody>
          <a:bodyPr/>
          <a:lstStyle/>
          <a:p>
            <a:fld id="{7228552F-1A51-4FF9-929E-3F3D3497B415}" type="datetime1">
              <a:rPr lang="en-US" smtClean="0"/>
              <a:t>2/1/2025</a:t>
            </a:fld>
            <a:endParaRPr lang="en-US"/>
          </a:p>
        </p:txBody>
      </p:sp>
      <p:sp>
        <p:nvSpPr>
          <p:cNvPr id="12" name="Content Placeholder 2">
            <a:extLst>
              <a:ext uri="{FF2B5EF4-FFF2-40B4-BE49-F238E27FC236}">
                <a16:creationId xmlns:a16="http://schemas.microsoft.com/office/drawing/2014/main" id="{FA27807F-71C6-EA4A-6EFE-BC3B9914C8A6}"/>
              </a:ext>
            </a:extLst>
          </p:cNvPr>
          <p:cNvSpPr txBox="1">
            <a:spLocks/>
          </p:cNvSpPr>
          <p:nvPr/>
        </p:nvSpPr>
        <p:spPr>
          <a:xfrm>
            <a:off x="2284268" y="1783123"/>
            <a:ext cx="7886700" cy="14419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135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A766E544-4CBC-B5E3-BE7F-8DD2D5A841A2}"/>
              </a:ext>
            </a:extLst>
          </p:cNvPr>
          <p:cNvSpPr txBox="1">
            <a:spLocks/>
          </p:cNvSpPr>
          <p:nvPr/>
        </p:nvSpPr>
        <p:spPr>
          <a:xfrm>
            <a:off x="28194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sp>
        <p:nvSpPr>
          <p:cNvPr id="2" name="Slide Number Placeholder 1">
            <a:extLst>
              <a:ext uri="{FF2B5EF4-FFF2-40B4-BE49-F238E27FC236}">
                <a16:creationId xmlns:a16="http://schemas.microsoft.com/office/drawing/2014/main" id="{4C58ED13-3CB2-4BFC-F28A-A4F412DED24D}"/>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9" name="Picture 8" descr="Logo, company name&#10;&#10;Description automatically generated">
            <a:extLst>
              <a:ext uri="{FF2B5EF4-FFF2-40B4-BE49-F238E27FC236}">
                <a16:creationId xmlns:a16="http://schemas.microsoft.com/office/drawing/2014/main" id="{A0378087-2753-93C6-D002-F69B3DE635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a:extLst>
              <a:ext uri="{FF2B5EF4-FFF2-40B4-BE49-F238E27FC236}">
                <a16:creationId xmlns:a16="http://schemas.microsoft.com/office/drawing/2014/main" id="{74D316F9-3C9F-595C-00B6-A37B3AB3BD83}"/>
              </a:ext>
            </a:extLst>
          </p:cNvPr>
          <p:cNvSpPr>
            <a:spLocks noGrp="1"/>
          </p:cNvSpPr>
          <p:nvPr>
            <p:ph type="ftr" sz="quarter" idx="11"/>
          </p:nvPr>
        </p:nvSpPr>
        <p:spPr>
          <a:xfrm>
            <a:off x="3886200" y="6334108"/>
            <a:ext cx="5029200" cy="365125"/>
          </a:xfrm>
        </p:spPr>
        <p:txBody>
          <a:bodyPr/>
          <a:lstStyle/>
          <a:p>
            <a:r>
              <a:rPr lang="en-US"/>
              <a:t>Jaya Nidhi Vashishtha          Cloud &amp; Edge Computing        Unit 3                      </a:t>
            </a:r>
            <a:endParaRPr lang="en-US" dirty="0"/>
          </a:p>
        </p:txBody>
      </p:sp>
      <p:sp>
        <p:nvSpPr>
          <p:cNvPr id="11" name="TextBox 10">
            <a:extLst>
              <a:ext uri="{FF2B5EF4-FFF2-40B4-BE49-F238E27FC236}">
                <a16:creationId xmlns:a16="http://schemas.microsoft.com/office/drawing/2014/main" id="{04C7EF04-5BA0-5A09-8CA4-2ACBF165C423}"/>
              </a:ext>
            </a:extLst>
          </p:cNvPr>
          <p:cNvSpPr txBox="1"/>
          <p:nvPr/>
        </p:nvSpPr>
        <p:spPr>
          <a:xfrm>
            <a:off x="76200" y="767710"/>
            <a:ext cx="6097022" cy="2585323"/>
          </a:xfrm>
          <a:prstGeom prst="rect">
            <a:avLst/>
          </a:prstGeom>
          <a:noFill/>
        </p:spPr>
        <p:txBody>
          <a:bodyPr wrap="square">
            <a:spAutoFit/>
          </a:bodyPr>
          <a:lstStyle/>
          <a:p>
            <a:r>
              <a:rPr lang="en-US" b="1" dirty="0"/>
              <a:t>1. What is the primary purpose of a layered cloud architecture?</a:t>
            </a:r>
            <a:br>
              <a:rPr lang="en-US" dirty="0"/>
            </a:br>
            <a:r>
              <a:rPr lang="en-US" dirty="0"/>
              <a:t>a) To ensure all cloud services run on the same layer</a:t>
            </a:r>
            <a:br>
              <a:rPr lang="en-US" dirty="0"/>
            </a:br>
            <a:r>
              <a:rPr lang="en-US" dirty="0"/>
              <a:t>b) To organize cloud components into separate layers for better management and scalability</a:t>
            </a:r>
            <a:br>
              <a:rPr lang="en-US" dirty="0"/>
            </a:br>
            <a:r>
              <a:rPr lang="en-US" dirty="0"/>
              <a:t>c) To limit cloud services to only one deployment model</a:t>
            </a:r>
            <a:br>
              <a:rPr lang="en-US" dirty="0"/>
            </a:br>
            <a:r>
              <a:rPr lang="en-US" dirty="0"/>
              <a:t>d) To restrict communication between cloud users</a:t>
            </a:r>
          </a:p>
          <a:p>
            <a:r>
              <a:rPr lang="en-US" b="1" dirty="0"/>
              <a:t>Answer:</a:t>
            </a:r>
            <a:r>
              <a:rPr lang="en-US" dirty="0"/>
              <a:t> b) To organize cloud components into separate layers for better management and scalability</a:t>
            </a:r>
          </a:p>
        </p:txBody>
      </p:sp>
      <p:sp>
        <p:nvSpPr>
          <p:cNvPr id="15" name="Rectangle 3">
            <a:extLst>
              <a:ext uri="{FF2B5EF4-FFF2-40B4-BE49-F238E27FC236}">
                <a16:creationId xmlns:a16="http://schemas.microsoft.com/office/drawing/2014/main" id="{D28F2F42-AA48-D8D4-2F80-673524599F2B}"/>
              </a:ext>
            </a:extLst>
          </p:cNvPr>
          <p:cNvSpPr>
            <a:spLocks noChangeArrowheads="1"/>
          </p:cNvSpPr>
          <p:nvPr/>
        </p:nvSpPr>
        <p:spPr bwMode="auto">
          <a:xfrm>
            <a:off x="76200" y="3445827"/>
            <a:ext cx="60198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cs typeface="Arial" panose="020B0604020202020204" pitchFamily="34" charset="0"/>
              </a:rPr>
              <a:t>2. Which layer in the cloud architecture is responsible for managing virtualized computing resources?</a:t>
            </a:r>
            <a:br>
              <a:rPr kumimoji="0" lang="en-US" altLang="en-US" sz="1800" b="0" i="0" u="none" strike="noStrike" cap="none" normalizeH="0" baseline="0" dirty="0">
                <a:ln>
                  <a:noFill/>
                </a:ln>
                <a:solidFill>
                  <a:schemeClr val="tx1"/>
                </a:solidFill>
                <a:effectLst/>
                <a:cs typeface="Arial" panose="020B0604020202020204" pitchFamily="34" charset="0"/>
              </a:rPr>
            </a:br>
            <a:r>
              <a:rPr kumimoji="0" lang="en-US" altLang="en-US" sz="1800" b="0" i="0" u="none" strike="noStrike" cap="none" normalizeH="0" baseline="0" dirty="0">
                <a:ln>
                  <a:noFill/>
                </a:ln>
                <a:solidFill>
                  <a:schemeClr val="tx1"/>
                </a:solidFill>
                <a:effectLst/>
                <a:cs typeface="Arial" panose="020B0604020202020204" pitchFamily="34" charset="0"/>
              </a:rPr>
              <a:t>a) Application Layer</a:t>
            </a:r>
            <a:br>
              <a:rPr kumimoji="0" lang="en-US" altLang="en-US" sz="1800" b="0" i="0" u="none" strike="noStrike" cap="none" normalizeH="0" baseline="0" dirty="0">
                <a:ln>
                  <a:noFill/>
                </a:ln>
                <a:solidFill>
                  <a:schemeClr val="tx1"/>
                </a:solidFill>
                <a:effectLst/>
                <a:cs typeface="Arial" panose="020B0604020202020204" pitchFamily="34" charset="0"/>
              </a:rPr>
            </a:br>
            <a:r>
              <a:rPr kumimoji="0" lang="en-US" altLang="en-US" sz="1800" b="0" i="0" u="none" strike="noStrike" cap="none" normalizeH="0" baseline="0" dirty="0">
                <a:ln>
                  <a:noFill/>
                </a:ln>
                <a:solidFill>
                  <a:schemeClr val="tx1"/>
                </a:solidFill>
                <a:effectLst/>
                <a:cs typeface="Arial" panose="020B0604020202020204" pitchFamily="34" charset="0"/>
              </a:rPr>
              <a:t>b) Platform Layer</a:t>
            </a:r>
            <a:br>
              <a:rPr kumimoji="0" lang="en-US" altLang="en-US" sz="1800" b="0" i="0" u="none" strike="noStrike" cap="none" normalizeH="0" baseline="0" dirty="0">
                <a:ln>
                  <a:noFill/>
                </a:ln>
                <a:solidFill>
                  <a:schemeClr val="tx1"/>
                </a:solidFill>
                <a:effectLst/>
                <a:cs typeface="Arial" panose="020B0604020202020204" pitchFamily="34" charset="0"/>
              </a:rPr>
            </a:br>
            <a:r>
              <a:rPr kumimoji="0" lang="en-US" altLang="en-US" sz="1800" b="0" i="0" u="none" strike="noStrike" cap="none" normalizeH="0" baseline="0" dirty="0">
                <a:ln>
                  <a:noFill/>
                </a:ln>
                <a:solidFill>
                  <a:schemeClr val="tx1"/>
                </a:solidFill>
                <a:effectLst/>
                <a:cs typeface="Arial" panose="020B0604020202020204" pitchFamily="34" charset="0"/>
              </a:rPr>
              <a:t>c) Infrastructure Layer</a:t>
            </a:r>
            <a:br>
              <a:rPr kumimoji="0" lang="en-US" altLang="en-US" sz="1800" b="0" i="0" u="none" strike="noStrike" cap="none" normalizeH="0" baseline="0" dirty="0">
                <a:ln>
                  <a:noFill/>
                </a:ln>
                <a:solidFill>
                  <a:schemeClr val="tx1"/>
                </a:solidFill>
                <a:effectLst/>
                <a:cs typeface="Arial" panose="020B0604020202020204" pitchFamily="34" charset="0"/>
              </a:rPr>
            </a:br>
            <a:r>
              <a:rPr kumimoji="0" lang="en-US" altLang="en-US" sz="1800" b="0" i="0" u="none" strike="noStrike" cap="none" normalizeH="0" baseline="0" dirty="0">
                <a:ln>
                  <a:noFill/>
                </a:ln>
                <a:solidFill>
                  <a:schemeClr val="tx1"/>
                </a:solidFill>
                <a:effectLst/>
                <a:cs typeface="Arial" panose="020B0604020202020204" pitchFamily="34" charset="0"/>
              </a:rPr>
              <a:t>d) User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cs typeface="Arial" panose="020B0604020202020204" pitchFamily="34" charset="0"/>
              </a:rPr>
              <a:t>Answer:</a:t>
            </a:r>
            <a:r>
              <a:rPr kumimoji="0" lang="en-US" altLang="en-US" sz="1800" b="0" i="0" u="none" strike="noStrike" cap="none" normalizeH="0" baseline="0" dirty="0">
                <a:ln>
                  <a:noFill/>
                </a:ln>
                <a:solidFill>
                  <a:schemeClr val="tx1"/>
                </a:solidFill>
                <a:effectLst/>
                <a:cs typeface="Arial" panose="020B0604020202020204" pitchFamily="34" charset="0"/>
              </a:rPr>
              <a:t> c) Infrastructure Layer</a:t>
            </a:r>
          </a:p>
        </p:txBody>
      </p:sp>
      <p:sp>
        <p:nvSpPr>
          <p:cNvPr id="18" name="TextBox 17">
            <a:extLst>
              <a:ext uri="{FF2B5EF4-FFF2-40B4-BE49-F238E27FC236}">
                <a16:creationId xmlns:a16="http://schemas.microsoft.com/office/drawing/2014/main" id="{40DC9BF8-09DE-4CBB-2151-9CA0AF3204F7}"/>
              </a:ext>
            </a:extLst>
          </p:cNvPr>
          <p:cNvSpPr txBox="1"/>
          <p:nvPr/>
        </p:nvSpPr>
        <p:spPr>
          <a:xfrm>
            <a:off x="6046305" y="794316"/>
            <a:ext cx="6094674" cy="2308324"/>
          </a:xfrm>
          <a:prstGeom prst="rect">
            <a:avLst/>
          </a:prstGeom>
          <a:noFill/>
        </p:spPr>
        <p:txBody>
          <a:bodyPr wrap="square">
            <a:spAutoFit/>
          </a:bodyPr>
          <a:lstStyle/>
          <a:p>
            <a:r>
              <a:rPr lang="en-US" b="1" dirty="0"/>
              <a:t>3. In a layered cloud architecture, which layer provides runtime environments and development tools for applications?</a:t>
            </a:r>
            <a:br>
              <a:rPr lang="en-US" dirty="0"/>
            </a:br>
            <a:r>
              <a:rPr lang="en-US" dirty="0"/>
              <a:t>a) Software as a Service (SaaS) Layer</a:t>
            </a:r>
            <a:br>
              <a:rPr lang="en-US" dirty="0"/>
            </a:br>
            <a:r>
              <a:rPr lang="en-US" dirty="0"/>
              <a:t>b) Infrastructure as a Service (IaaS) Layer</a:t>
            </a:r>
            <a:br>
              <a:rPr lang="en-US" dirty="0"/>
            </a:br>
            <a:r>
              <a:rPr lang="en-US" dirty="0"/>
              <a:t>c) Platform as a Service (PaaS) Layer</a:t>
            </a:r>
            <a:br>
              <a:rPr lang="en-US" dirty="0"/>
            </a:br>
            <a:r>
              <a:rPr lang="en-US" dirty="0"/>
              <a:t>d) Security Layer</a:t>
            </a:r>
          </a:p>
          <a:p>
            <a:r>
              <a:rPr lang="en-US" b="1" dirty="0"/>
              <a:t>Answer:</a:t>
            </a:r>
            <a:r>
              <a:rPr lang="en-US" dirty="0"/>
              <a:t> c) Platform as a Service (PaaS) Layer</a:t>
            </a:r>
          </a:p>
        </p:txBody>
      </p:sp>
      <p:sp>
        <p:nvSpPr>
          <p:cNvPr id="20" name="TextBox 19">
            <a:extLst>
              <a:ext uri="{FF2B5EF4-FFF2-40B4-BE49-F238E27FC236}">
                <a16:creationId xmlns:a16="http://schemas.microsoft.com/office/drawing/2014/main" id="{3DF863C7-374B-22CF-38AC-944D764E857C}"/>
              </a:ext>
            </a:extLst>
          </p:cNvPr>
          <p:cNvSpPr txBox="1"/>
          <p:nvPr/>
        </p:nvSpPr>
        <p:spPr>
          <a:xfrm>
            <a:off x="6011187" y="3285085"/>
            <a:ext cx="6094674" cy="2308324"/>
          </a:xfrm>
          <a:prstGeom prst="rect">
            <a:avLst/>
          </a:prstGeom>
          <a:noFill/>
        </p:spPr>
        <p:txBody>
          <a:bodyPr wrap="square">
            <a:spAutoFit/>
          </a:bodyPr>
          <a:lstStyle/>
          <a:p>
            <a:r>
              <a:rPr lang="en-US" b="1" dirty="0"/>
              <a:t>4. How does the Security Layer function in cloud architecture?</a:t>
            </a:r>
            <a:br>
              <a:rPr lang="en-US" dirty="0"/>
            </a:br>
            <a:r>
              <a:rPr lang="en-US" dirty="0"/>
              <a:t>a) It controls user authentication, data encryption, and access management</a:t>
            </a:r>
            <a:br>
              <a:rPr lang="en-US" dirty="0"/>
            </a:br>
            <a:r>
              <a:rPr lang="en-US" dirty="0"/>
              <a:t>b) It handles only physical security in data centers</a:t>
            </a:r>
            <a:br>
              <a:rPr lang="en-US" dirty="0"/>
            </a:br>
            <a:r>
              <a:rPr lang="en-US" dirty="0"/>
              <a:t>c) It prevents all external access to cloud services</a:t>
            </a:r>
            <a:br>
              <a:rPr lang="en-US" dirty="0"/>
            </a:br>
            <a:r>
              <a:rPr lang="en-US" dirty="0"/>
              <a:t>d) It only monitors network traffic without protecting data</a:t>
            </a:r>
          </a:p>
          <a:p>
            <a:r>
              <a:rPr lang="en-US" b="1" dirty="0"/>
              <a:t>Answer:</a:t>
            </a:r>
            <a:r>
              <a:rPr lang="en-US" dirty="0"/>
              <a:t> a) It controls user authentication, data encryption, and access management</a:t>
            </a:r>
          </a:p>
        </p:txBody>
      </p:sp>
    </p:spTree>
    <p:extLst>
      <p:ext uri="{BB962C8B-B14F-4D97-AF65-F5344CB8AC3E}">
        <p14:creationId xmlns:p14="http://schemas.microsoft.com/office/powerpoint/2010/main" val="340132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D1658F-306B-3210-7218-A3F9914B0AC4}"/>
              </a:ext>
            </a:extLst>
          </p:cNvPr>
          <p:cNvSpPr>
            <a:spLocks noGrp="1"/>
          </p:cNvSpPr>
          <p:nvPr>
            <p:ph type="dt" sz="half" idx="10"/>
          </p:nvPr>
        </p:nvSpPr>
        <p:spPr/>
        <p:txBody>
          <a:bodyPr/>
          <a:lstStyle/>
          <a:p>
            <a:fld id="{30DE4DA2-6234-4100-BB1B-06D2930DE45D}" type="datetime1">
              <a:rPr lang="en-US" smtClean="0"/>
              <a:t>2/1/2025</a:t>
            </a:fld>
            <a:endParaRPr lang="en-US"/>
          </a:p>
        </p:txBody>
      </p:sp>
      <p:sp>
        <p:nvSpPr>
          <p:cNvPr id="5" name="Footer Placeholder 4">
            <a:extLst>
              <a:ext uri="{FF2B5EF4-FFF2-40B4-BE49-F238E27FC236}">
                <a16:creationId xmlns:a16="http://schemas.microsoft.com/office/drawing/2014/main" id="{E20A543D-0A7B-8CDF-1C5F-E62C4B52BF36}"/>
              </a:ext>
            </a:extLst>
          </p:cNvPr>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a:extLst>
              <a:ext uri="{FF2B5EF4-FFF2-40B4-BE49-F238E27FC236}">
                <a16:creationId xmlns:a16="http://schemas.microsoft.com/office/drawing/2014/main" id="{DF936C59-002F-753B-8B97-BD7068B24FFB}"/>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7" name="Picture 1" descr="E:\NITD\Endsem_seminar\mit20120400061.gif">
            <a:extLst>
              <a:ext uri="{FF2B5EF4-FFF2-40B4-BE49-F238E27FC236}">
                <a16:creationId xmlns:a16="http://schemas.microsoft.com/office/drawing/2014/main" id="{18D3008B-0797-46A7-EFD4-38CA20DEB030}"/>
              </a:ext>
            </a:extLst>
          </p:cNvPr>
          <p:cNvPicPr>
            <a:picLocks noChangeAspect="1" noChangeArrowheads="1"/>
          </p:cNvPicPr>
          <p:nvPr/>
        </p:nvPicPr>
        <p:blipFill>
          <a:blip r:embed="rId2"/>
          <a:srcRect/>
          <a:stretch>
            <a:fillRect/>
          </a:stretch>
        </p:blipFill>
        <p:spPr bwMode="auto">
          <a:xfrm>
            <a:off x="914400" y="923400"/>
            <a:ext cx="11094377" cy="5430382"/>
          </a:xfrm>
          <a:prstGeom prst="rect">
            <a:avLst/>
          </a:prstGeom>
          <a:noFill/>
        </p:spPr>
      </p:pic>
      <p:sp>
        <p:nvSpPr>
          <p:cNvPr id="8" name="Title 1">
            <a:extLst>
              <a:ext uri="{FF2B5EF4-FFF2-40B4-BE49-F238E27FC236}">
                <a16:creationId xmlns:a16="http://schemas.microsoft.com/office/drawing/2014/main" id="{A64B280A-0294-66E2-1AF2-8277BC574F99}"/>
              </a:ext>
            </a:extLst>
          </p:cNvPr>
          <p:cNvSpPr txBox="1">
            <a:spLocks/>
          </p:cNvSpPr>
          <p:nvPr/>
        </p:nvSpPr>
        <p:spPr>
          <a:xfrm>
            <a:off x="1398142" y="2"/>
            <a:ext cx="10793858" cy="71470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NIST Cloud Computing </a:t>
            </a:r>
            <a:r>
              <a:rPr lang="en-US"/>
              <a:t>Reference Architecture</a:t>
            </a:r>
            <a:endParaRPr lang="en-US" dirty="0"/>
          </a:p>
        </p:txBody>
      </p:sp>
      <p:pic>
        <p:nvPicPr>
          <p:cNvPr id="9" name="Picture 8" descr="Logo, company name&#10;&#10;Description automatically generated">
            <a:extLst>
              <a:ext uri="{FF2B5EF4-FFF2-40B4-BE49-F238E27FC236}">
                <a16:creationId xmlns:a16="http://schemas.microsoft.com/office/drawing/2014/main" id="{873A6DF3-7D2E-850A-6C76-69A182309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42" y="31412"/>
            <a:ext cx="1371600" cy="778383"/>
          </a:xfrm>
          <a:prstGeom prst="rect">
            <a:avLst/>
          </a:prstGeom>
        </p:spPr>
      </p:pic>
    </p:spTree>
    <p:extLst>
      <p:ext uri="{BB962C8B-B14F-4D97-AF65-F5344CB8AC3E}">
        <p14:creationId xmlns:p14="http://schemas.microsoft.com/office/powerpoint/2010/main" val="3210793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7845D90-E97B-4431-9113-B2C1D0071F31}"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NIST Cloud Computing Reference Architecture</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1295400" y="1828800"/>
            <a:ext cx="8610600" cy="3268652"/>
          </a:xfrm>
          <a:prstGeom prst="rect">
            <a:avLst/>
          </a:prstGeom>
        </p:spPr>
        <p:txBody>
          <a:bodyPr wrap="square">
            <a:spAutoFit/>
          </a:bodyPr>
          <a:lstStyle/>
          <a:p>
            <a:pPr fontAlgn="base">
              <a:lnSpc>
                <a:spcPct val="150000"/>
              </a:lnSpc>
            </a:pPr>
            <a:r>
              <a:rPr lang="en-IN" sz="2000" b="1" dirty="0">
                <a:solidFill>
                  <a:srgbClr val="273239"/>
                </a:solidFill>
                <a:latin typeface="Times New Roman" panose="02020603050405020304" pitchFamily="18" charset="0"/>
                <a:cs typeface="Times New Roman" panose="02020603050405020304" pitchFamily="18" charset="0"/>
              </a:rPr>
              <a:t>NIST Cloud Computing reference architecture defines five major performers: </a:t>
            </a:r>
          </a:p>
          <a:p>
            <a:pPr fontAlgn="base">
              <a:lnSpc>
                <a:spcPct val="150000"/>
              </a:lnSpc>
              <a:buFont typeface="Arial" panose="020B0604020202020204" pitchFamily="34" charset="0"/>
              <a:buChar char="•"/>
            </a:pPr>
            <a:r>
              <a:rPr lang="en-IN" sz="2000" b="1" dirty="0">
                <a:solidFill>
                  <a:srgbClr val="273239"/>
                </a:solidFill>
                <a:latin typeface="Times New Roman" panose="02020603050405020304" pitchFamily="18" charset="0"/>
                <a:cs typeface="Times New Roman" panose="02020603050405020304" pitchFamily="18" charset="0"/>
              </a:rPr>
              <a:t>Cloud Provider</a:t>
            </a:r>
          </a:p>
          <a:p>
            <a:pPr fontAlgn="base">
              <a:lnSpc>
                <a:spcPct val="150000"/>
              </a:lnSpc>
              <a:buFont typeface="Arial" panose="020B0604020202020204" pitchFamily="34" charset="0"/>
              <a:buChar char="•"/>
            </a:pPr>
            <a:r>
              <a:rPr lang="en-IN" sz="2000" b="1" dirty="0">
                <a:solidFill>
                  <a:srgbClr val="273239"/>
                </a:solidFill>
                <a:latin typeface="Times New Roman" panose="02020603050405020304" pitchFamily="18" charset="0"/>
                <a:cs typeface="Times New Roman" panose="02020603050405020304" pitchFamily="18" charset="0"/>
              </a:rPr>
              <a:t>Cloud Carrier</a:t>
            </a:r>
          </a:p>
          <a:p>
            <a:pPr fontAlgn="base">
              <a:lnSpc>
                <a:spcPct val="150000"/>
              </a:lnSpc>
              <a:buFont typeface="Arial" panose="020B0604020202020204" pitchFamily="34" charset="0"/>
              <a:buChar char="•"/>
            </a:pPr>
            <a:r>
              <a:rPr lang="en-IN" sz="2000" b="1" dirty="0">
                <a:solidFill>
                  <a:srgbClr val="273239"/>
                </a:solidFill>
                <a:latin typeface="Times New Roman" panose="02020603050405020304" pitchFamily="18" charset="0"/>
                <a:cs typeface="Times New Roman" panose="02020603050405020304" pitchFamily="18" charset="0"/>
              </a:rPr>
              <a:t>Cloud Broker</a:t>
            </a:r>
          </a:p>
          <a:p>
            <a:pPr fontAlgn="base">
              <a:lnSpc>
                <a:spcPct val="150000"/>
              </a:lnSpc>
              <a:buFont typeface="Arial" panose="020B0604020202020204" pitchFamily="34" charset="0"/>
              <a:buChar char="•"/>
            </a:pPr>
            <a:r>
              <a:rPr lang="en-IN" sz="2000" b="1" dirty="0">
                <a:solidFill>
                  <a:srgbClr val="273239"/>
                </a:solidFill>
                <a:latin typeface="Times New Roman" panose="02020603050405020304" pitchFamily="18" charset="0"/>
                <a:cs typeface="Times New Roman" panose="02020603050405020304" pitchFamily="18" charset="0"/>
              </a:rPr>
              <a:t>Cloud Auditor</a:t>
            </a:r>
          </a:p>
          <a:p>
            <a:pPr fontAlgn="base">
              <a:lnSpc>
                <a:spcPct val="150000"/>
              </a:lnSpc>
              <a:buFont typeface="Arial" panose="020B0604020202020204" pitchFamily="34" charset="0"/>
              <a:buChar char="•"/>
            </a:pPr>
            <a:r>
              <a:rPr lang="en-IN" sz="2000" b="1" dirty="0">
                <a:solidFill>
                  <a:srgbClr val="273239"/>
                </a:solidFill>
                <a:latin typeface="Times New Roman" panose="02020603050405020304" pitchFamily="18" charset="0"/>
                <a:cs typeface="Times New Roman" panose="02020603050405020304" pitchFamily="18" charset="0"/>
              </a:rPr>
              <a:t>Cloud Consumer</a:t>
            </a:r>
          </a:p>
        </p:txBody>
      </p:sp>
    </p:spTree>
    <p:extLst>
      <p:ext uri="{BB962C8B-B14F-4D97-AF65-F5344CB8AC3E}">
        <p14:creationId xmlns:p14="http://schemas.microsoft.com/office/powerpoint/2010/main" val="159970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258E6B-AA9E-4FB0-85B2-335B2BE98F72}"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NIST Cloud Computing Reference Architecture</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76200" y="976403"/>
            <a:ext cx="10363200" cy="234532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nSpc>
                <a:spcPct val="150000"/>
              </a:lnSpc>
              <a:buAutoNum type="arabicPeriod"/>
            </a:pPr>
            <a:r>
              <a:rPr lang="en-US" sz="2000" b="1" dirty="0">
                <a:solidFill>
                  <a:srgbClr val="273239"/>
                </a:solidFill>
                <a:latin typeface="Times New Roman" panose="02020603050405020304" pitchFamily="18" charset="0"/>
                <a:cs typeface="Times New Roman" panose="02020603050405020304" pitchFamily="18" charset="0"/>
              </a:rPr>
              <a:t>Cloud Service Providers: </a:t>
            </a:r>
            <a:r>
              <a:rPr lang="en-US" sz="2000" dirty="0">
                <a:solidFill>
                  <a:srgbClr val="273239"/>
                </a:solidFill>
                <a:latin typeface="Times New Roman" panose="02020603050405020304" pitchFamily="18" charset="0"/>
                <a:cs typeface="Times New Roman" panose="02020603050405020304" pitchFamily="18" charset="0"/>
              </a:rPr>
              <a:t>A group or object that delivers cloud services to cloud consumers or end-users. It offers various components of cloud computing. :</a:t>
            </a:r>
          </a:p>
          <a:p>
            <a:pPr marL="342900" indent="-342900">
              <a:lnSpc>
                <a:spcPct val="150000"/>
              </a:lnSpc>
              <a:buFont typeface="Arial" panose="020B0604020202020204" pitchFamily="34" charset="0"/>
              <a:buChar char="•"/>
            </a:pPr>
            <a:r>
              <a:rPr lang="en-IN" sz="2000" b="1" dirty="0" err="1">
                <a:solidFill>
                  <a:srgbClr val="273239"/>
                </a:solidFill>
                <a:latin typeface="Times New Roman" panose="02020603050405020304" pitchFamily="18" charset="0"/>
                <a:cs typeface="Times New Roman" panose="02020603050405020304" pitchFamily="18" charset="0"/>
              </a:rPr>
              <a:t>IaaS</a:t>
            </a:r>
            <a:r>
              <a:rPr lang="en-IN" sz="2000" b="1" dirty="0">
                <a:solidFill>
                  <a:srgbClr val="273239"/>
                </a:solidFill>
                <a:latin typeface="Times New Roman" panose="02020603050405020304" pitchFamily="18" charset="0"/>
                <a:cs typeface="Times New Roman" panose="02020603050405020304" pitchFamily="18" charset="0"/>
              </a:rPr>
              <a:t> Providers</a:t>
            </a:r>
          </a:p>
          <a:p>
            <a:pPr marL="342900" indent="-342900">
              <a:lnSpc>
                <a:spcPct val="150000"/>
              </a:lnSpc>
              <a:buFont typeface="Arial" panose="020B0604020202020204" pitchFamily="34" charset="0"/>
              <a:buChar char="•"/>
            </a:pPr>
            <a:r>
              <a:rPr lang="en-IN" sz="2000" b="1" dirty="0" err="1">
                <a:solidFill>
                  <a:srgbClr val="273239"/>
                </a:solidFill>
                <a:latin typeface="Times New Roman" panose="02020603050405020304" pitchFamily="18" charset="0"/>
                <a:cs typeface="Times New Roman" panose="02020603050405020304" pitchFamily="18" charset="0"/>
              </a:rPr>
              <a:t>SaaS</a:t>
            </a:r>
            <a:r>
              <a:rPr lang="en-IN" sz="2000" b="1" dirty="0">
                <a:solidFill>
                  <a:srgbClr val="273239"/>
                </a:solidFill>
                <a:latin typeface="Times New Roman" panose="02020603050405020304" pitchFamily="18" charset="0"/>
                <a:cs typeface="Times New Roman" panose="02020603050405020304" pitchFamily="18" charset="0"/>
              </a:rPr>
              <a:t> Providers</a:t>
            </a:r>
            <a:endParaRPr lang="en-I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000" b="1" dirty="0" err="1">
                <a:solidFill>
                  <a:srgbClr val="273239"/>
                </a:solidFill>
                <a:latin typeface="Times New Roman" panose="02020603050405020304" pitchFamily="18" charset="0"/>
                <a:cs typeface="Times New Roman" panose="02020603050405020304" pitchFamily="18" charset="0"/>
              </a:rPr>
              <a:t>PaaS</a:t>
            </a:r>
            <a:r>
              <a:rPr lang="en-IN" sz="2000" b="1" dirty="0">
                <a:solidFill>
                  <a:srgbClr val="273239"/>
                </a:solidFill>
                <a:latin typeface="Times New Roman" panose="02020603050405020304" pitchFamily="18" charset="0"/>
                <a:cs typeface="Times New Roman" panose="02020603050405020304" pitchFamily="18" charset="0"/>
              </a:rPr>
              <a:t> Providers </a:t>
            </a:r>
            <a:r>
              <a:rPr lang="en-US" sz="2000" dirty="0">
                <a:solidFill>
                  <a:srgbClr val="273239"/>
                </a:solidFill>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1EEC52F-5759-1E37-5963-E0B96B8BC6BC}"/>
              </a:ext>
            </a:extLst>
          </p:cNvPr>
          <p:cNvSpPr/>
          <p:nvPr/>
        </p:nvSpPr>
        <p:spPr>
          <a:xfrm>
            <a:off x="127000" y="3612326"/>
            <a:ext cx="3987800" cy="163121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000" b="1" dirty="0">
                <a:solidFill>
                  <a:srgbClr val="273239"/>
                </a:solidFill>
                <a:latin typeface="Times New Roman" panose="02020603050405020304" pitchFamily="18" charset="0"/>
                <a:cs typeface="Times New Roman" panose="02020603050405020304" pitchFamily="18" charset="0"/>
              </a:rPr>
              <a:t>2. Cloud Carrier: </a:t>
            </a:r>
            <a:r>
              <a:rPr lang="en-US" sz="2000" dirty="0">
                <a:solidFill>
                  <a:srgbClr val="273239"/>
                </a:solidFill>
                <a:latin typeface="Times New Roman" panose="02020603050405020304" pitchFamily="18" charset="0"/>
                <a:cs typeface="Times New Roman" panose="02020603050405020304" pitchFamily="18" charset="0"/>
              </a:rPr>
              <a:t>The mediator who provides offers connectivity and transport of cloud services within cloud service providers and cloud consumers.</a:t>
            </a:r>
            <a:endParaRPr lang="en-IN"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65B434E-0739-294B-FAA4-7491478A81D4}"/>
              </a:ext>
            </a:extLst>
          </p:cNvPr>
          <p:cNvSpPr/>
          <p:nvPr/>
        </p:nvSpPr>
        <p:spPr>
          <a:xfrm>
            <a:off x="4415051" y="3512070"/>
            <a:ext cx="7809930" cy="101566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b="1" dirty="0">
                <a:solidFill>
                  <a:srgbClr val="273239"/>
                </a:solidFill>
                <a:latin typeface="Times New Roman" panose="02020603050405020304" pitchFamily="18" charset="0"/>
                <a:cs typeface="Times New Roman" panose="02020603050405020304" pitchFamily="18" charset="0"/>
              </a:rPr>
              <a:t>3. Cloud Broker: </a:t>
            </a:r>
            <a:r>
              <a:rPr lang="en-US" sz="2000" dirty="0">
                <a:solidFill>
                  <a:srgbClr val="273239"/>
                </a:solidFill>
                <a:latin typeface="Times New Roman" panose="02020603050405020304" pitchFamily="18" charset="0"/>
                <a:cs typeface="Times New Roman" panose="02020603050405020304" pitchFamily="18" charset="0"/>
              </a:rPr>
              <a:t>An organization or a unit that manages the performance, use, and delivery of cloud services by enhancing specific capability and offers value-added services to cloud consumers. </a:t>
            </a:r>
            <a:endParaRPr lang="en-IN" sz="20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019FF68-A017-660F-0FF9-0DB4B29C4418}"/>
              </a:ext>
            </a:extLst>
          </p:cNvPr>
          <p:cNvSpPr/>
          <p:nvPr/>
        </p:nvSpPr>
        <p:spPr>
          <a:xfrm>
            <a:off x="4448033" y="4799330"/>
            <a:ext cx="7743967"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000" b="1" dirty="0">
                <a:solidFill>
                  <a:srgbClr val="273239"/>
                </a:solidFill>
                <a:latin typeface="Times New Roman" panose="02020603050405020304" pitchFamily="18" charset="0"/>
                <a:cs typeface="Times New Roman" panose="02020603050405020304" pitchFamily="18" charset="0"/>
              </a:rPr>
              <a:t>4. Cloud Auditor: </a:t>
            </a:r>
            <a:r>
              <a:rPr lang="en-US" sz="2000" dirty="0">
                <a:solidFill>
                  <a:srgbClr val="273239"/>
                </a:solidFill>
                <a:latin typeface="Times New Roman" panose="02020603050405020304" pitchFamily="18" charset="0"/>
                <a:cs typeface="Times New Roman" panose="02020603050405020304" pitchFamily="18" charset="0"/>
              </a:rPr>
              <a:t>An entity that can conduct independent assessment of cloud services, security, performance, and information system operations of the cloud implementations.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218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DE9D1F-66AF-4800-89EC-10FB56551A87}"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600200" y="3"/>
            <a:ext cx="10591800" cy="77838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Public Private &amp; Hybrid Cloud</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440" y="0"/>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116440" y="1219200"/>
            <a:ext cx="6208160" cy="4191981"/>
          </a:xfrm>
          <a:prstGeom prst="rect">
            <a:avLst/>
          </a:prstGeom>
        </p:spPr>
        <p:txBody>
          <a:bodyPr wrap="square">
            <a:spAutoFit/>
          </a:bodyPr>
          <a:lstStyle/>
          <a:p>
            <a:pPr fontAlgn="base">
              <a:lnSpc>
                <a:spcPct val="150000"/>
              </a:lnSpc>
            </a:pPr>
            <a:r>
              <a:rPr lang="en-US" sz="2000" dirty="0">
                <a:solidFill>
                  <a:srgbClr val="1D1D1D"/>
                </a:solidFill>
                <a:latin typeface="Times New Roman" panose="02020603050405020304" pitchFamily="18" charset="0"/>
                <a:cs typeface="Times New Roman" panose="02020603050405020304" pitchFamily="18" charset="0"/>
              </a:rPr>
              <a:t>The term cloud computing spans a range of classifications, types, and architecture models. Cloud computing can be categorized into three general types:</a:t>
            </a:r>
          </a:p>
          <a:p>
            <a:pPr fontAlgn="base">
              <a:lnSpc>
                <a:spcPct val="150000"/>
              </a:lnSpc>
              <a:buFont typeface="Arial" panose="020B0604020202020204" pitchFamily="34" charset="0"/>
              <a:buChar char="•"/>
            </a:pPr>
            <a:r>
              <a:rPr lang="en-US" sz="2000" b="1" dirty="0">
                <a:solidFill>
                  <a:srgbClr val="1D1D1D"/>
                </a:solidFill>
                <a:latin typeface="Times New Roman" panose="02020603050405020304" pitchFamily="18" charset="0"/>
                <a:cs typeface="Times New Roman" panose="02020603050405020304" pitchFamily="18" charset="0"/>
              </a:rPr>
              <a:t>Public cloud</a:t>
            </a:r>
            <a:r>
              <a:rPr lang="en-US" sz="2000" dirty="0">
                <a:solidFill>
                  <a:srgbClr val="1D1D1D"/>
                </a:solidFill>
                <a:latin typeface="Times New Roman" panose="02020603050405020304" pitchFamily="18" charset="0"/>
                <a:cs typeface="Times New Roman" panose="02020603050405020304" pitchFamily="18" charset="0"/>
              </a:rPr>
              <a:t> is cloud computing that’s delivered via the internet and shared across organizations.</a:t>
            </a:r>
          </a:p>
          <a:p>
            <a:pPr fontAlgn="base">
              <a:lnSpc>
                <a:spcPct val="150000"/>
              </a:lnSpc>
              <a:buFont typeface="Arial" panose="020B0604020202020204" pitchFamily="34" charset="0"/>
              <a:buChar char="•"/>
            </a:pPr>
            <a:r>
              <a:rPr lang="en-US" sz="2000" b="1" dirty="0">
                <a:solidFill>
                  <a:srgbClr val="1D1D1D"/>
                </a:solidFill>
                <a:latin typeface="Times New Roman" panose="02020603050405020304" pitchFamily="18" charset="0"/>
                <a:cs typeface="Times New Roman" panose="02020603050405020304" pitchFamily="18" charset="0"/>
              </a:rPr>
              <a:t>Private cloud</a:t>
            </a:r>
            <a:r>
              <a:rPr lang="en-US" sz="2000" dirty="0">
                <a:solidFill>
                  <a:srgbClr val="1D1D1D"/>
                </a:solidFill>
                <a:latin typeface="Times New Roman" panose="02020603050405020304" pitchFamily="18" charset="0"/>
                <a:cs typeface="Times New Roman" panose="02020603050405020304" pitchFamily="18" charset="0"/>
              </a:rPr>
              <a:t> is cloud computing that is dedicated solely to your organization.</a:t>
            </a:r>
          </a:p>
          <a:p>
            <a:pPr fontAlgn="base">
              <a:lnSpc>
                <a:spcPct val="150000"/>
              </a:lnSpc>
              <a:buFont typeface="Arial" panose="020B0604020202020204" pitchFamily="34" charset="0"/>
              <a:buChar char="•"/>
            </a:pPr>
            <a:r>
              <a:rPr lang="en-US" sz="2000" b="1" dirty="0">
                <a:solidFill>
                  <a:srgbClr val="1D1D1D"/>
                </a:solidFill>
                <a:latin typeface="Times New Roman" panose="02020603050405020304" pitchFamily="18" charset="0"/>
                <a:cs typeface="Times New Roman" panose="02020603050405020304" pitchFamily="18" charset="0"/>
              </a:rPr>
              <a:t>Hybrid cloud</a:t>
            </a:r>
            <a:r>
              <a:rPr lang="en-US" sz="2000" dirty="0">
                <a:solidFill>
                  <a:srgbClr val="1D1D1D"/>
                </a:solidFill>
                <a:latin typeface="Times New Roman" panose="02020603050405020304" pitchFamily="18" charset="0"/>
                <a:cs typeface="Times New Roman" panose="02020603050405020304" pitchFamily="18" charset="0"/>
              </a:rPr>
              <a:t> is any environment that uses both public and private clouds.</a:t>
            </a:r>
          </a:p>
        </p:txBody>
      </p:sp>
      <p:pic>
        <p:nvPicPr>
          <p:cNvPr id="3" name="Picture 2" descr="https://s7280.pcdn.co/wp-content/uploads/2020/08/cloud-comparison.jpg.optimal.jpg">
            <a:extLst>
              <a:ext uri="{FF2B5EF4-FFF2-40B4-BE49-F238E27FC236}">
                <a16:creationId xmlns:a16="http://schemas.microsoft.com/office/drawing/2014/main" id="{8D626CA0-AF1B-7864-4268-04194CAFC3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0" t="11922" r="1392" b="7452"/>
          <a:stretch/>
        </p:blipFill>
        <p:spPr bwMode="auto">
          <a:xfrm>
            <a:off x="6357135" y="929636"/>
            <a:ext cx="5486401" cy="526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07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E7B9D0-E075-43A1-92FF-7E47BBE38A3E}"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2016588" y="19734"/>
            <a:ext cx="10099211" cy="778383"/>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IaaS – PaaS - SaaS </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54002"/>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685800" y="2433470"/>
            <a:ext cx="11049000" cy="1015663"/>
          </a:xfrm>
          <a:prstGeom prst="rect">
            <a:avLst/>
          </a:prstGeom>
        </p:spPr>
        <p:txBody>
          <a:bodyPr wrap="square">
            <a:spAutoFit/>
          </a:bodyPr>
          <a:lstStyle/>
          <a:p>
            <a:r>
              <a:rPr lang="en-US" sz="2000" b="1" dirty="0">
                <a:solidFill>
                  <a:srgbClr val="151515"/>
                </a:solidFill>
                <a:latin typeface="Times New Roman" panose="02020603050405020304" pitchFamily="18" charset="0"/>
                <a:cs typeface="Times New Roman" panose="02020603050405020304" pitchFamily="18" charset="0"/>
              </a:rPr>
              <a:t>IaaS</a:t>
            </a:r>
          </a:p>
          <a:p>
            <a:r>
              <a:rPr lang="en-US" sz="2000" dirty="0">
                <a:solidFill>
                  <a:srgbClr val="151515"/>
                </a:solidFill>
                <a:latin typeface="Times New Roman" panose="02020603050405020304" pitchFamily="18" charset="0"/>
                <a:cs typeface="Times New Roman" panose="02020603050405020304" pitchFamily="18" charset="0"/>
              </a:rPr>
              <a:t>Infrastructure-as-a-service, or </a:t>
            </a:r>
            <a:r>
              <a:rPr lang="en-US" sz="2000" dirty="0">
                <a:latin typeface="Times New Roman" panose="02020603050405020304" pitchFamily="18" charset="0"/>
                <a:cs typeface="Times New Roman" panose="02020603050405020304" pitchFamily="18" charset="0"/>
              </a:rPr>
              <a:t>IaaS</a:t>
            </a:r>
            <a:r>
              <a:rPr lang="en-US" sz="2000" dirty="0">
                <a:solidFill>
                  <a:srgbClr val="151515"/>
                </a:solidFill>
                <a:latin typeface="Times New Roman" panose="02020603050405020304" pitchFamily="18" charset="0"/>
                <a:cs typeface="Times New Roman" panose="02020603050405020304" pitchFamily="18" charset="0"/>
              </a:rPr>
              <a:t>, It’s a pay-as-you-go service where a third party provides you with infrastructure services, like storage and virtualization, as you need them, via a cloud, through the internet.</a:t>
            </a:r>
            <a:r>
              <a:rPr lang="en-US" dirty="0">
                <a:solidFill>
                  <a:srgbClr val="151515"/>
                </a:solidFill>
                <a:latin typeface="var(--pfe-theme--font-family,&quot;Red Hat Text&quot;,&quot;RedHatText&quot;,&quot;Overpass&quot;,Overpass,Arial,sans-serif)"/>
              </a:rPr>
              <a:t> </a:t>
            </a:r>
          </a:p>
        </p:txBody>
      </p:sp>
      <p:sp>
        <p:nvSpPr>
          <p:cNvPr id="3" name="Rectangle 2"/>
          <p:cNvSpPr/>
          <p:nvPr/>
        </p:nvSpPr>
        <p:spPr>
          <a:xfrm>
            <a:off x="695218" y="3632785"/>
            <a:ext cx="10668000" cy="707886"/>
          </a:xfrm>
          <a:prstGeom prst="rect">
            <a:avLst/>
          </a:prstGeom>
        </p:spPr>
        <p:txBody>
          <a:bodyPr wrap="square">
            <a:spAutoFit/>
          </a:bodyPr>
          <a:lstStyle/>
          <a:p>
            <a:r>
              <a:rPr lang="en-US" sz="2000" b="1" dirty="0">
                <a:solidFill>
                  <a:srgbClr val="151515"/>
                </a:solidFill>
                <a:latin typeface="Times New Roman" panose="02020603050405020304" pitchFamily="18" charset="0"/>
                <a:cs typeface="Times New Roman" panose="02020603050405020304" pitchFamily="18" charset="0"/>
              </a:rPr>
              <a:t>PaaS</a:t>
            </a:r>
          </a:p>
          <a:p>
            <a:r>
              <a:rPr lang="en-US" sz="2000" dirty="0">
                <a:solidFill>
                  <a:srgbClr val="151515"/>
                </a:solidFill>
                <a:latin typeface="Times New Roman" panose="02020603050405020304" pitchFamily="18" charset="0"/>
                <a:cs typeface="Times New Roman" panose="02020603050405020304" pitchFamily="18" charset="0"/>
              </a:rPr>
              <a:t>Platform-as-a-service (</a:t>
            </a:r>
            <a:r>
              <a:rPr lang="en-US" sz="2000" dirty="0">
                <a:latin typeface="Times New Roman" panose="02020603050405020304" pitchFamily="18" charset="0"/>
                <a:cs typeface="Times New Roman" panose="02020603050405020304" pitchFamily="18" charset="0"/>
              </a:rPr>
              <a:t>PaaS</a:t>
            </a:r>
            <a:r>
              <a:rPr lang="en-US" sz="2000" dirty="0">
                <a:solidFill>
                  <a:srgbClr val="151515"/>
                </a:solidFill>
                <a:latin typeface="Times New Roman" panose="02020603050405020304" pitchFamily="18" charset="0"/>
                <a:cs typeface="Times New Roman" panose="02020603050405020304" pitchFamily="18" charset="0"/>
              </a:rPr>
              <a:t>) is another step further from full, on-premise infrastructure management. </a:t>
            </a:r>
          </a:p>
        </p:txBody>
      </p:sp>
      <p:sp>
        <p:nvSpPr>
          <p:cNvPr id="5" name="Rectangle 4"/>
          <p:cNvSpPr/>
          <p:nvPr/>
        </p:nvSpPr>
        <p:spPr>
          <a:xfrm>
            <a:off x="609600" y="1195173"/>
            <a:ext cx="9508508" cy="1015663"/>
          </a:xfrm>
          <a:prstGeom prst="rect">
            <a:avLst/>
          </a:prstGeom>
        </p:spPr>
        <p:txBody>
          <a:bodyPr wrap="square">
            <a:spAutoFit/>
          </a:bodyPr>
          <a:lstStyle/>
          <a:p>
            <a:r>
              <a:rPr lang="en-US" sz="2000" dirty="0">
                <a:solidFill>
                  <a:srgbClr val="151515"/>
                </a:solidFill>
                <a:latin typeface="Times New Roman" panose="02020603050405020304" pitchFamily="18" charset="0"/>
                <a:cs typeface="Times New Roman" panose="02020603050405020304" pitchFamily="18" charset="0"/>
              </a:rPr>
              <a:t>There are 3 main types of cloud computing as-a-service options and each one covers a degree of management for you: </a:t>
            </a:r>
            <a:r>
              <a:rPr lang="en-US" sz="2000" b="1" dirty="0">
                <a:solidFill>
                  <a:srgbClr val="151515"/>
                </a:solidFill>
                <a:latin typeface="Times New Roman" panose="02020603050405020304" pitchFamily="18" charset="0"/>
                <a:cs typeface="Times New Roman" panose="02020603050405020304" pitchFamily="18" charset="0"/>
              </a:rPr>
              <a:t>infrastructure-as-a-service (IaaS), platform-as-a-service (PaaS), and software-as-a-service (SaaS).</a:t>
            </a:r>
            <a:endParaRPr lang="en-IN" sz="20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9F1ED11-81D5-1147-06E8-821F113AF688}"/>
              </a:ext>
            </a:extLst>
          </p:cNvPr>
          <p:cNvSpPr/>
          <p:nvPr/>
        </p:nvSpPr>
        <p:spPr>
          <a:xfrm>
            <a:off x="647700" y="4495989"/>
            <a:ext cx="11201400" cy="1883657"/>
          </a:xfrm>
          <a:prstGeom prst="rect">
            <a:avLst/>
          </a:prstGeom>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SaaS</a:t>
            </a:r>
          </a:p>
          <a:p>
            <a:pPr>
              <a:lnSpc>
                <a:spcPct val="150000"/>
              </a:lnSpc>
            </a:pPr>
            <a:r>
              <a:rPr lang="en-US" sz="2000" dirty="0">
                <a:latin typeface="Times New Roman" panose="02020603050405020304" pitchFamily="18" charset="0"/>
                <a:cs typeface="Times New Roman" panose="02020603050405020304" pitchFamily="18" charset="0"/>
              </a:rPr>
              <a:t>Software-as-a-service (SaaS), also known as cloud application services, is the most comprehensive form of cloud computing services, delivering an entire application that is managed by a provider, via a web browser</a:t>
            </a:r>
            <a:r>
              <a:rPr lang="en-US" dirty="0">
                <a:latin typeface="var(--pfe-theme--font-family,&quot;Red Hat Text&quot;,&quot;RedHatText&quot;,&quot;Overpass&quot;,Overpass,Arial,sans-serif)"/>
              </a:rPr>
              <a:t>.</a:t>
            </a:r>
            <a:r>
              <a:rPr lang="en-US" dirty="0">
                <a:solidFill>
                  <a:srgbClr val="151515"/>
                </a:solidFill>
                <a:latin typeface="var(--pfe-theme--font-family,&quot;Red Hat Text&quot;,&quot;RedHatText&quot;,&quot;Overpass&quot;,Overpass,Arial,sans-serif)"/>
              </a:rPr>
              <a:t> </a:t>
            </a:r>
          </a:p>
        </p:txBody>
      </p:sp>
    </p:spTree>
    <p:extLst>
      <p:ext uri="{BB962C8B-B14F-4D97-AF65-F5344CB8AC3E}">
        <p14:creationId xmlns:p14="http://schemas.microsoft.com/office/powerpoint/2010/main" val="1828957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F75034-12DC-45E3-BDB6-1E2DCFD40CB1}"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IaaS – PaaS - SaaS </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4098" name="Picture 2" descr="https://www.redhat.com/cms/managed-files/iaas-paas-saas-diagram5.1-1638x1046.png"/>
          <p:cNvPicPr>
            <a:picLocks noChangeAspect="1" noChangeArrowheads="1"/>
          </p:cNvPicPr>
          <p:nvPr/>
        </p:nvPicPr>
        <p:blipFill rotWithShape="1">
          <a:blip r:embed="rId3">
            <a:extLst>
              <a:ext uri="{28A0092B-C50C-407E-A947-70E740481C1C}">
                <a14:useLocalDpi xmlns:a14="http://schemas.microsoft.com/office/drawing/2010/main" val="0"/>
              </a:ext>
            </a:extLst>
          </a:blip>
          <a:srcRect l="15597" r="16903"/>
          <a:stretch/>
        </p:blipFill>
        <p:spPr bwMode="auto">
          <a:xfrm>
            <a:off x="2859206" y="844953"/>
            <a:ext cx="7656394" cy="529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64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0ED12B-3680-486B-9576-EA04774C07B1}"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IaaS – PaaS - SaaS </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8" name="Picture 7" descr="A colorful lines with text&#10;&#10;Description automatically generated with medium confidence">
            <a:extLst>
              <a:ext uri="{FF2B5EF4-FFF2-40B4-BE49-F238E27FC236}">
                <a16:creationId xmlns:a16="http://schemas.microsoft.com/office/drawing/2014/main" id="{1C775758-7A30-E47C-6BBC-169C65846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9200"/>
            <a:ext cx="11277600" cy="3759200"/>
          </a:xfrm>
          <a:prstGeom prst="rect">
            <a:avLst/>
          </a:prstGeom>
        </p:spPr>
      </p:pic>
    </p:spTree>
    <p:extLst>
      <p:ext uri="{BB962C8B-B14F-4D97-AF65-F5344CB8AC3E}">
        <p14:creationId xmlns:p14="http://schemas.microsoft.com/office/powerpoint/2010/main" val="412767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2E6253-7BFE-4D1B-BB60-B8E495FA7640}" type="datetime1">
              <a:rPr lang="en-US" smtClean="0"/>
              <a:t>2/1/2025</a:t>
            </a:fld>
            <a:endParaRPr lang="en-US"/>
          </a:p>
        </p:txBody>
      </p:sp>
      <p:sp>
        <p:nvSpPr>
          <p:cNvPr id="2" name="Slide Number Placeholder 1">
            <a:extLst>
              <a:ext uri="{FF2B5EF4-FFF2-40B4-BE49-F238E27FC236}">
                <a16:creationId xmlns:a16="http://schemas.microsoft.com/office/drawing/2014/main" id="{32904B31-FD31-4537-BBEE-F630028DB405}"/>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7" name="Title 1">
            <a:extLst>
              <a:ext uri="{FF2B5EF4-FFF2-40B4-BE49-F238E27FC236}">
                <a16:creationId xmlns:a16="http://schemas.microsoft.com/office/drawing/2014/main" id="{3349B96F-F669-40DB-B855-E8B51EB5E6A6}"/>
              </a:ext>
            </a:extLst>
          </p:cNvPr>
          <p:cNvSpPr txBox="1">
            <a:spLocks/>
          </p:cNvSpPr>
          <p:nvPr/>
        </p:nvSpPr>
        <p:spPr>
          <a:xfrm>
            <a:off x="2895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Syllabus</a:t>
            </a:r>
          </a:p>
        </p:txBody>
      </p:sp>
      <p:graphicFrame>
        <p:nvGraphicFramePr>
          <p:cNvPr id="12" name="Content Placeholder 11">
            <a:extLst>
              <a:ext uri="{FF2B5EF4-FFF2-40B4-BE49-F238E27FC236}">
                <a16:creationId xmlns:a16="http://schemas.microsoft.com/office/drawing/2014/main" id="{66041F8F-209A-4486-8291-8796CE63B5B6}"/>
              </a:ext>
            </a:extLst>
          </p:cNvPr>
          <p:cNvGraphicFramePr>
            <a:graphicFrameLocks noGrp="1"/>
          </p:cNvGraphicFramePr>
          <p:nvPr>
            <p:ph idx="1"/>
            <p:extLst>
              <p:ext uri="{D42A27DB-BD31-4B8C-83A1-F6EECF244321}">
                <p14:modId xmlns:p14="http://schemas.microsoft.com/office/powerpoint/2010/main" val="357878986"/>
              </p:ext>
            </p:extLst>
          </p:nvPr>
        </p:nvGraphicFramePr>
        <p:xfrm>
          <a:off x="2057401" y="990600"/>
          <a:ext cx="8153399" cy="4952999"/>
        </p:xfrm>
        <a:graphic>
          <a:graphicData uri="http://schemas.openxmlformats.org/drawingml/2006/table">
            <a:tbl>
              <a:tblPr firstRow="1" firstCol="1" bandRow="1">
                <a:tableStyleId>{5C22544A-7EE6-4342-B048-85BDC9FD1C3A}</a:tableStyleId>
              </a:tblPr>
              <a:tblGrid>
                <a:gridCol w="8153399">
                  <a:extLst>
                    <a:ext uri="{9D8B030D-6E8A-4147-A177-3AD203B41FA5}">
                      <a16:colId xmlns:a16="http://schemas.microsoft.com/office/drawing/2014/main" val="2514732393"/>
                    </a:ext>
                  </a:extLst>
                </a:gridCol>
              </a:tblGrid>
              <a:tr h="4952999">
                <a:tc>
                  <a:txBody>
                    <a:bodyPr/>
                    <a:lstStyle/>
                    <a:p>
                      <a:pPr marL="0" marR="0" algn="l">
                        <a:lnSpc>
                          <a:spcPct val="115000"/>
                        </a:lnSpc>
                        <a:spcBef>
                          <a:spcPts val="0"/>
                        </a:spcBef>
                        <a:spcAft>
                          <a:spcPts val="0"/>
                        </a:spcAft>
                        <a:tabLst>
                          <a:tab pos="1533525" algn="l"/>
                        </a:tabLst>
                      </a:pPr>
                      <a:r>
                        <a:rPr lang="en-US" sz="1600" b="1" dirty="0">
                          <a:solidFill>
                            <a:schemeClr val="tx1"/>
                          </a:solidFill>
                          <a:latin typeface="Times New Roman"/>
                          <a:ea typeface="Calibri"/>
                          <a:cs typeface="Times New Roman"/>
                        </a:rPr>
                        <a:t>UNIT-III</a:t>
                      </a:r>
                    </a:p>
                    <a:p>
                      <a:pPr marL="0" marR="0" algn="just">
                        <a:lnSpc>
                          <a:spcPct val="115000"/>
                        </a:lnSpc>
                        <a:spcBef>
                          <a:spcPts val="0"/>
                        </a:spcBef>
                        <a:spcAft>
                          <a:spcPts val="0"/>
                        </a:spcAft>
                      </a:pPr>
                      <a:r>
                        <a:rPr lang="en-US" sz="1600" b="1" dirty="0">
                          <a:solidFill>
                            <a:srgbClr val="000000"/>
                          </a:solidFill>
                          <a:latin typeface="Times New Roman"/>
                          <a:ea typeface="Calibri"/>
                          <a:cs typeface="Times New Roman"/>
                        </a:rPr>
                        <a:t>Cloud Architecture, Services and Storage:</a:t>
                      </a:r>
                    </a:p>
                    <a:p>
                      <a:pPr marL="0" marR="0" algn="r">
                        <a:lnSpc>
                          <a:spcPct val="115000"/>
                        </a:lnSpc>
                        <a:spcBef>
                          <a:spcPts val="0"/>
                        </a:spcBef>
                        <a:spcAft>
                          <a:spcPts val="0"/>
                        </a:spcAft>
                        <a:tabLst>
                          <a:tab pos="1533525" algn="l"/>
                        </a:tabLst>
                      </a:pPr>
                      <a:r>
                        <a:rPr lang="en-US" sz="1400" b="1" dirty="0">
                          <a:latin typeface="Times New Roman"/>
                          <a:ea typeface="Calibri"/>
                          <a:cs typeface="Times New Roman"/>
                        </a:rPr>
                        <a:t>8 HOURS</a:t>
                      </a:r>
                    </a:p>
                    <a:p>
                      <a:pPr marL="0" marR="0" algn="just">
                        <a:lnSpc>
                          <a:spcPct val="115000"/>
                        </a:lnSpc>
                        <a:spcBef>
                          <a:spcPts val="0"/>
                        </a:spcBef>
                        <a:spcAft>
                          <a:spcPts val="0"/>
                        </a:spcAft>
                      </a:pPr>
                      <a:r>
                        <a:rPr lang="en-US" sz="1600" dirty="0">
                          <a:solidFill>
                            <a:srgbClr val="000000"/>
                          </a:solidFill>
                          <a:latin typeface="Times New Roman"/>
                          <a:ea typeface="Calibri"/>
                          <a:cs typeface="Times New Roman"/>
                        </a:rPr>
                        <a:t>Layered Cloud Architecture Design – NIST Cloud Computing Reference Architecture – Public, Private and Hybrid Clouds – </a:t>
                      </a:r>
                      <a:r>
                        <a:rPr lang="en-US" sz="1600" dirty="0" err="1">
                          <a:solidFill>
                            <a:srgbClr val="000000"/>
                          </a:solidFill>
                          <a:latin typeface="Times New Roman"/>
                          <a:ea typeface="Calibri"/>
                          <a:cs typeface="Times New Roman"/>
                        </a:rPr>
                        <a:t>laaS</a:t>
                      </a:r>
                      <a:r>
                        <a:rPr lang="en-US" sz="1600" dirty="0">
                          <a:solidFill>
                            <a:srgbClr val="000000"/>
                          </a:solidFill>
                          <a:latin typeface="Times New Roman"/>
                          <a:ea typeface="Calibri"/>
                          <a:cs typeface="Times New Roman"/>
                        </a:rPr>
                        <a:t> – PaaS – SaaS – Architectural Design Challenges – Cloud Storage – Storage-as-a-Service – Advantages of Cloud Storage – Cloud Storage Providers – S3, RDS, EBS</a:t>
                      </a:r>
                      <a:r>
                        <a:rPr lang="en-US" sz="1600" dirty="0">
                          <a:latin typeface="Times New Roman"/>
                          <a:ea typeface="Calibri"/>
                          <a:cs typeface="Times New Roman"/>
                        </a:rPr>
                        <a:t>.</a:t>
                      </a:r>
                      <a:endParaRPr lang="en-US" sz="1600" dirty="0">
                        <a:latin typeface="Calibri"/>
                        <a:ea typeface="Calibri"/>
                        <a:cs typeface="Times New Roman"/>
                      </a:endParaRPr>
                    </a:p>
                  </a:txBody>
                  <a:tcPr marL="68580" marR="30480" marT="6350" marB="0">
                    <a:solidFill>
                      <a:schemeClr val="accent1">
                        <a:lumMod val="60000"/>
                        <a:lumOff val="40000"/>
                      </a:schemeClr>
                    </a:solidFill>
                  </a:tcPr>
                </a:tc>
                <a:extLst>
                  <a:ext uri="{0D108BD9-81ED-4DB2-BD59-A6C34878D82A}">
                    <a16:rowId xmlns:a16="http://schemas.microsoft.com/office/drawing/2014/main" val="435002791"/>
                  </a:ext>
                </a:extLst>
              </a:tr>
            </a:tbl>
          </a:graphicData>
        </a:graphic>
      </p:graphicFrame>
      <p:pic>
        <p:nvPicPr>
          <p:cNvPr id="8" name="Picture 7" descr="Logo, company name&#10;&#10;Description automatically generated">
            <a:extLst>
              <a:ext uri="{FF2B5EF4-FFF2-40B4-BE49-F238E27FC236}">
                <a16:creationId xmlns:a16="http://schemas.microsoft.com/office/drawing/2014/main" id="{5A34C25F-87AB-4FBE-B48E-477342574A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455927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BBC6B-1A3C-BA30-C384-93F2B7C6A78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E58F69A-88CE-2A4F-5100-7223F871BF30}"/>
              </a:ext>
            </a:extLst>
          </p:cNvPr>
          <p:cNvSpPr>
            <a:spLocks noGrp="1"/>
          </p:cNvSpPr>
          <p:nvPr>
            <p:ph type="dt" sz="half" idx="10"/>
          </p:nvPr>
        </p:nvSpPr>
        <p:spPr/>
        <p:txBody>
          <a:bodyPr/>
          <a:lstStyle/>
          <a:p>
            <a:fld id="{7228552F-1A51-4FF9-929E-3F3D3497B415}" type="datetime1">
              <a:rPr lang="en-US" smtClean="0"/>
              <a:t>2/1/2025</a:t>
            </a:fld>
            <a:endParaRPr lang="en-US"/>
          </a:p>
        </p:txBody>
      </p:sp>
      <p:sp>
        <p:nvSpPr>
          <p:cNvPr id="12" name="Content Placeholder 2">
            <a:extLst>
              <a:ext uri="{FF2B5EF4-FFF2-40B4-BE49-F238E27FC236}">
                <a16:creationId xmlns:a16="http://schemas.microsoft.com/office/drawing/2014/main" id="{519BA8F7-E4DC-115D-D217-32652C22C451}"/>
              </a:ext>
            </a:extLst>
          </p:cNvPr>
          <p:cNvSpPr txBox="1">
            <a:spLocks/>
          </p:cNvSpPr>
          <p:nvPr/>
        </p:nvSpPr>
        <p:spPr>
          <a:xfrm>
            <a:off x="2284268" y="1783123"/>
            <a:ext cx="7886700" cy="14419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135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387710CF-1909-B9C9-2DE7-3D128FB962DC}"/>
              </a:ext>
            </a:extLst>
          </p:cNvPr>
          <p:cNvSpPr txBox="1">
            <a:spLocks/>
          </p:cNvSpPr>
          <p:nvPr/>
        </p:nvSpPr>
        <p:spPr>
          <a:xfrm>
            <a:off x="28194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Recap</a:t>
            </a:r>
          </a:p>
        </p:txBody>
      </p:sp>
      <p:sp>
        <p:nvSpPr>
          <p:cNvPr id="3" name="Content Placeholder 2">
            <a:extLst>
              <a:ext uri="{FF2B5EF4-FFF2-40B4-BE49-F238E27FC236}">
                <a16:creationId xmlns:a16="http://schemas.microsoft.com/office/drawing/2014/main" id="{2866966B-9480-F0DC-CE9D-80F64FCDE9AC}"/>
              </a:ext>
            </a:extLst>
          </p:cNvPr>
          <p:cNvSpPr>
            <a:spLocks noGrp="1"/>
          </p:cNvSpPr>
          <p:nvPr>
            <p:ph idx="1"/>
          </p:nvPr>
        </p:nvSpPr>
        <p:spPr>
          <a:xfrm>
            <a:off x="604520" y="1166018"/>
            <a:ext cx="10972800" cy="4525963"/>
          </a:xfrm>
        </p:spPr>
        <p:txBody>
          <a:bodyPr>
            <a:normAutofit/>
          </a:bodyPr>
          <a:lstStyle/>
          <a:p>
            <a:pPr algn="just" fontAlgn="base"/>
            <a:r>
              <a:rPr lang="en-US" sz="2400" b="0" i="0" u="none" strike="noStrike" baseline="0" dirty="0">
                <a:solidFill>
                  <a:srgbClr val="000000"/>
                </a:solidFill>
              </a:rPr>
              <a:t>NIST Cloud Computing Reference Architecture</a:t>
            </a:r>
          </a:p>
          <a:p>
            <a:pPr algn="just" fontAlgn="base"/>
            <a:r>
              <a:rPr lang="en-US" sz="2400" b="0" i="0" u="none" strike="noStrike" baseline="0" dirty="0">
                <a:solidFill>
                  <a:srgbClr val="000000"/>
                </a:solidFill>
              </a:rPr>
              <a:t>Public, Private and Hybrid Clouds</a:t>
            </a:r>
          </a:p>
          <a:p>
            <a:pPr algn="just" fontAlgn="base"/>
            <a:r>
              <a:rPr lang="en-US" sz="2400" dirty="0">
                <a:solidFill>
                  <a:srgbClr val="000000"/>
                </a:solidFill>
              </a:rPr>
              <a:t>I</a:t>
            </a:r>
            <a:r>
              <a:rPr lang="en-US" sz="2400" b="0" i="0" u="none" strike="noStrike" baseline="0" dirty="0">
                <a:solidFill>
                  <a:srgbClr val="000000"/>
                </a:solidFill>
              </a:rPr>
              <a:t>aaS – PaaS – SaaS 	</a:t>
            </a:r>
          </a:p>
          <a:p>
            <a:pPr algn="just" rtl="0" fontAlgn="base">
              <a:buFont typeface="Arial" panose="020B0604020202020204" pitchFamily="34" charset="0"/>
              <a:buChar char="•"/>
            </a:pPr>
            <a:endParaRPr lang="en-US" sz="2000" b="0" i="0" dirty="0">
              <a:effectLst/>
            </a:endParaRPr>
          </a:p>
          <a:p>
            <a:pPr marL="0" indent="0">
              <a:buNone/>
            </a:pPr>
            <a:endParaRPr lang="en-IN" sz="3600" b="1" dirty="0"/>
          </a:p>
        </p:txBody>
      </p:sp>
      <p:sp>
        <p:nvSpPr>
          <p:cNvPr id="2" name="Slide Number Placeholder 1">
            <a:extLst>
              <a:ext uri="{FF2B5EF4-FFF2-40B4-BE49-F238E27FC236}">
                <a16:creationId xmlns:a16="http://schemas.microsoft.com/office/drawing/2014/main" id="{40D84827-E94F-E889-E2B7-260F21F46ED6}"/>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9" name="Picture 8" descr="Logo, company name&#10;&#10;Description automatically generated">
            <a:extLst>
              <a:ext uri="{FF2B5EF4-FFF2-40B4-BE49-F238E27FC236}">
                <a16:creationId xmlns:a16="http://schemas.microsoft.com/office/drawing/2014/main" id="{2566DE50-E157-964E-653F-6B00F1CE98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a:extLst>
              <a:ext uri="{FF2B5EF4-FFF2-40B4-BE49-F238E27FC236}">
                <a16:creationId xmlns:a16="http://schemas.microsoft.com/office/drawing/2014/main" id="{F7B9B6ED-9851-E9C4-1495-585EC7DB95B4}"/>
              </a:ext>
            </a:extLst>
          </p:cNvPr>
          <p:cNvSpPr>
            <a:spLocks noGrp="1"/>
          </p:cNvSpPr>
          <p:nvPr>
            <p:ph type="ftr" sz="quarter" idx="11"/>
          </p:nvPr>
        </p:nvSpPr>
        <p:spPr>
          <a:xfrm>
            <a:off x="3886200" y="6334108"/>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2433105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4A156-F562-C185-B8A7-41E0DF87EE9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66BC5C0-614F-9F3A-13C8-0DCE4D51EEE4}"/>
              </a:ext>
            </a:extLst>
          </p:cNvPr>
          <p:cNvSpPr>
            <a:spLocks noGrp="1"/>
          </p:cNvSpPr>
          <p:nvPr>
            <p:ph type="dt" sz="half" idx="10"/>
          </p:nvPr>
        </p:nvSpPr>
        <p:spPr/>
        <p:txBody>
          <a:bodyPr/>
          <a:lstStyle/>
          <a:p>
            <a:fld id="{7228552F-1A51-4FF9-929E-3F3D3497B415}" type="datetime1">
              <a:rPr lang="en-US" smtClean="0"/>
              <a:t>2/1/2025</a:t>
            </a:fld>
            <a:endParaRPr lang="en-US"/>
          </a:p>
        </p:txBody>
      </p:sp>
      <p:sp>
        <p:nvSpPr>
          <p:cNvPr id="12" name="Content Placeholder 2">
            <a:extLst>
              <a:ext uri="{FF2B5EF4-FFF2-40B4-BE49-F238E27FC236}">
                <a16:creationId xmlns:a16="http://schemas.microsoft.com/office/drawing/2014/main" id="{3F027EF0-780D-D360-F9AA-CCAA5BD0E317}"/>
              </a:ext>
            </a:extLst>
          </p:cNvPr>
          <p:cNvSpPr txBox="1">
            <a:spLocks/>
          </p:cNvSpPr>
          <p:nvPr/>
        </p:nvSpPr>
        <p:spPr>
          <a:xfrm>
            <a:off x="2284268" y="1783123"/>
            <a:ext cx="7886700" cy="14419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135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021DC79-2102-8DD1-B4AE-DB30B9883FF9}"/>
              </a:ext>
            </a:extLst>
          </p:cNvPr>
          <p:cNvSpPr txBox="1">
            <a:spLocks/>
          </p:cNvSpPr>
          <p:nvPr/>
        </p:nvSpPr>
        <p:spPr>
          <a:xfrm>
            <a:off x="28194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sp>
        <p:nvSpPr>
          <p:cNvPr id="2" name="Slide Number Placeholder 1">
            <a:extLst>
              <a:ext uri="{FF2B5EF4-FFF2-40B4-BE49-F238E27FC236}">
                <a16:creationId xmlns:a16="http://schemas.microsoft.com/office/drawing/2014/main" id="{3678263A-876B-57F8-A7DD-4E1C19D62999}"/>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9" name="Picture 8" descr="Logo, company name&#10;&#10;Description automatically generated">
            <a:extLst>
              <a:ext uri="{FF2B5EF4-FFF2-40B4-BE49-F238E27FC236}">
                <a16:creationId xmlns:a16="http://schemas.microsoft.com/office/drawing/2014/main" id="{5FAC3815-1A61-38DA-344E-A877FFA6BC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a:extLst>
              <a:ext uri="{FF2B5EF4-FFF2-40B4-BE49-F238E27FC236}">
                <a16:creationId xmlns:a16="http://schemas.microsoft.com/office/drawing/2014/main" id="{2B3314EB-8A29-6A28-00DC-B37B19FE5B3E}"/>
              </a:ext>
            </a:extLst>
          </p:cNvPr>
          <p:cNvSpPr>
            <a:spLocks noGrp="1"/>
          </p:cNvSpPr>
          <p:nvPr>
            <p:ph type="ftr" sz="quarter" idx="11"/>
          </p:nvPr>
        </p:nvSpPr>
        <p:spPr>
          <a:xfrm>
            <a:off x="3886200" y="6334108"/>
            <a:ext cx="5029200" cy="365125"/>
          </a:xfrm>
        </p:spPr>
        <p:txBody>
          <a:bodyPr/>
          <a:lstStyle/>
          <a:p>
            <a:r>
              <a:rPr lang="en-US"/>
              <a:t>Jaya Nidhi Vashishtha          Cloud &amp; Edge Computing        Unit 3                      </a:t>
            </a:r>
            <a:endParaRPr lang="en-US" dirty="0"/>
          </a:p>
        </p:txBody>
      </p:sp>
      <p:sp>
        <p:nvSpPr>
          <p:cNvPr id="11" name="TextBox 10">
            <a:extLst>
              <a:ext uri="{FF2B5EF4-FFF2-40B4-BE49-F238E27FC236}">
                <a16:creationId xmlns:a16="http://schemas.microsoft.com/office/drawing/2014/main" id="{BDBDDB08-B15B-74D4-27A9-E27B6C6383D6}"/>
              </a:ext>
            </a:extLst>
          </p:cNvPr>
          <p:cNvSpPr txBox="1"/>
          <p:nvPr/>
        </p:nvSpPr>
        <p:spPr>
          <a:xfrm>
            <a:off x="132944" y="849371"/>
            <a:ext cx="6094674" cy="2031325"/>
          </a:xfrm>
          <a:prstGeom prst="rect">
            <a:avLst/>
          </a:prstGeom>
          <a:noFill/>
        </p:spPr>
        <p:txBody>
          <a:bodyPr wrap="square">
            <a:spAutoFit/>
          </a:bodyPr>
          <a:lstStyle/>
          <a:p>
            <a:r>
              <a:rPr lang="en-US" b="1" dirty="0"/>
              <a:t>1. According to NIST, which of the following is NOT a key role in the Cloud Computing Reference Architecture?</a:t>
            </a:r>
            <a:br>
              <a:rPr lang="en-US" dirty="0"/>
            </a:br>
            <a:r>
              <a:rPr lang="en-US" dirty="0"/>
              <a:t>a) Cloud Provider</a:t>
            </a:r>
            <a:br>
              <a:rPr lang="en-US" dirty="0"/>
            </a:br>
            <a:r>
              <a:rPr lang="en-US" dirty="0"/>
              <a:t>b) Cloud Consumer</a:t>
            </a:r>
            <a:br>
              <a:rPr lang="en-US" dirty="0"/>
            </a:br>
            <a:r>
              <a:rPr lang="en-US" dirty="0"/>
              <a:t>c) Cloud Auditor</a:t>
            </a:r>
            <a:br>
              <a:rPr lang="en-US" dirty="0"/>
            </a:br>
            <a:r>
              <a:rPr lang="en-US" dirty="0"/>
              <a:t>d) Cloud Hardware Manufacturer</a:t>
            </a:r>
          </a:p>
          <a:p>
            <a:r>
              <a:rPr lang="en-US" b="1" dirty="0"/>
              <a:t>Answer:</a:t>
            </a:r>
            <a:r>
              <a:rPr lang="en-US" dirty="0"/>
              <a:t> d) Cloud Hardware Manufacturer</a:t>
            </a:r>
          </a:p>
        </p:txBody>
      </p:sp>
      <p:sp>
        <p:nvSpPr>
          <p:cNvPr id="14" name="TextBox 13">
            <a:extLst>
              <a:ext uri="{FF2B5EF4-FFF2-40B4-BE49-F238E27FC236}">
                <a16:creationId xmlns:a16="http://schemas.microsoft.com/office/drawing/2014/main" id="{05FB92A7-6722-CCF7-9956-DD2F1D7A73AD}"/>
              </a:ext>
            </a:extLst>
          </p:cNvPr>
          <p:cNvSpPr txBox="1"/>
          <p:nvPr/>
        </p:nvSpPr>
        <p:spPr>
          <a:xfrm>
            <a:off x="132944" y="2832370"/>
            <a:ext cx="5886856" cy="2585323"/>
          </a:xfrm>
          <a:prstGeom prst="rect">
            <a:avLst/>
          </a:prstGeom>
          <a:noFill/>
        </p:spPr>
        <p:txBody>
          <a:bodyPr wrap="square">
            <a:spAutoFit/>
          </a:bodyPr>
          <a:lstStyle/>
          <a:p>
            <a:r>
              <a:rPr lang="en-US" b="1" dirty="0"/>
              <a:t>2. In the NIST Cloud Computing Reference Architecture, what is the primary responsibility of the Cloud Broker?</a:t>
            </a:r>
            <a:br>
              <a:rPr lang="en-US" dirty="0"/>
            </a:br>
            <a:r>
              <a:rPr lang="en-US" dirty="0"/>
              <a:t>a) Managing cloud infrastructure</a:t>
            </a:r>
            <a:br>
              <a:rPr lang="en-US" dirty="0"/>
            </a:br>
            <a:r>
              <a:rPr lang="en-US" dirty="0"/>
              <a:t>b) Acting as an intermediary to optimize cloud services for consumers</a:t>
            </a:r>
            <a:br>
              <a:rPr lang="en-US" dirty="0"/>
            </a:br>
            <a:r>
              <a:rPr lang="en-US" dirty="0"/>
              <a:t>c) Auditing cloud security policies</a:t>
            </a:r>
            <a:br>
              <a:rPr lang="en-US" dirty="0"/>
            </a:br>
            <a:r>
              <a:rPr lang="en-US" dirty="0"/>
              <a:t>d) Storing customer data in private servers</a:t>
            </a:r>
          </a:p>
          <a:p>
            <a:r>
              <a:rPr lang="en-US" b="1" dirty="0"/>
              <a:t>Answer:</a:t>
            </a:r>
            <a:r>
              <a:rPr lang="en-US" dirty="0"/>
              <a:t> b) Acting as an intermediary to optimize cloud services for consumers</a:t>
            </a:r>
          </a:p>
        </p:txBody>
      </p:sp>
      <p:sp>
        <p:nvSpPr>
          <p:cNvPr id="16" name="TextBox 15">
            <a:extLst>
              <a:ext uri="{FF2B5EF4-FFF2-40B4-BE49-F238E27FC236}">
                <a16:creationId xmlns:a16="http://schemas.microsoft.com/office/drawing/2014/main" id="{77329D25-584A-BCF8-D8C7-4E177FE1FBD1}"/>
              </a:ext>
            </a:extLst>
          </p:cNvPr>
          <p:cNvSpPr txBox="1"/>
          <p:nvPr/>
        </p:nvSpPr>
        <p:spPr>
          <a:xfrm>
            <a:off x="6097326" y="920691"/>
            <a:ext cx="6094674" cy="2308324"/>
          </a:xfrm>
          <a:prstGeom prst="rect">
            <a:avLst/>
          </a:prstGeom>
          <a:noFill/>
        </p:spPr>
        <p:txBody>
          <a:bodyPr wrap="square">
            <a:spAutoFit/>
          </a:bodyPr>
          <a:lstStyle/>
          <a:p>
            <a:r>
              <a:rPr lang="en-US" b="1" dirty="0"/>
              <a:t>3. What is a primary benefit of a Hybrid Cloud?</a:t>
            </a:r>
            <a:br>
              <a:rPr lang="en-US" dirty="0"/>
            </a:br>
            <a:r>
              <a:rPr lang="en-US" dirty="0"/>
              <a:t>a) Complete reliance on on-premises hardware</a:t>
            </a:r>
            <a:br>
              <a:rPr lang="en-US" dirty="0"/>
            </a:br>
            <a:r>
              <a:rPr lang="en-US" dirty="0"/>
              <a:t>b) A mix of public and private cloud benefits for flexibility and scalability</a:t>
            </a:r>
            <a:br>
              <a:rPr lang="en-US" dirty="0"/>
            </a:br>
            <a:r>
              <a:rPr lang="en-US" dirty="0"/>
              <a:t>c) Reduced security and control over data</a:t>
            </a:r>
            <a:br>
              <a:rPr lang="en-US" dirty="0"/>
            </a:br>
            <a:r>
              <a:rPr lang="en-US" dirty="0"/>
              <a:t>d) Requires minimal cloud management</a:t>
            </a:r>
          </a:p>
          <a:p>
            <a:r>
              <a:rPr lang="en-US" b="1" dirty="0"/>
              <a:t>Answer:</a:t>
            </a:r>
            <a:r>
              <a:rPr lang="en-US" dirty="0"/>
              <a:t> b) A mix of public and private cloud benefits for flexibility and scalability</a:t>
            </a:r>
          </a:p>
        </p:txBody>
      </p:sp>
      <p:sp>
        <p:nvSpPr>
          <p:cNvPr id="18" name="TextBox 17">
            <a:extLst>
              <a:ext uri="{FF2B5EF4-FFF2-40B4-BE49-F238E27FC236}">
                <a16:creationId xmlns:a16="http://schemas.microsoft.com/office/drawing/2014/main" id="{DE713199-BB2B-60F2-4D3B-7E9D9EBFCA8F}"/>
              </a:ext>
            </a:extLst>
          </p:cNvPr>
          <p:cNvSpPr txBox="1"/>
          <p:nvPr/>
        </p:nvSpPr>
        <p:spPr>
          <a:xfrm>
            <a:off x="6019800" y="3279080"/>
            <a:ext cx="6094674" cy="2308324"/>
          </a:xfrm>
          <a:prstGeom prst="rect">
            <a:avLst/>
          </a:prstGeom>
          <a:noFill/>
        </p:spPr>
        <p:txBody>
          <a:bodyPr wrap="square">
            <a:spAutoFit/>
          </a:bodyPr>
          <a:lstStyle/>
          <a:p>
            <a:r>
              <a:rPr lang="en-US" b="1" dirty="0"/>
              <a:t>4. Which of the following best describes IaaS?</a:t>
            </a:r>
            <a:br>
              <a:rPr lang="en-US" dirty="0"/>
            </a:br>
            <a:r>
              <a:rPr lang="en-US" dirty="0"/>
              <a:t>a) A service that provides fully managed applications</a:t>
            </a:r>
            <a:br>
              <a:rPr lang="en-US" dirty="0"/>
            </a:br>
            <a:r>
              <a:rPr lang="en-US" dirty="0"/>
              <a:t>b) A cloud model that offers virtualized computing resources such as servers, storage, and networking</a:t>
            </a:r>
            <a:br>
              <a:rPr lang="en-US" dirty="0"/>
            </a:br>
            <a:r>
              <a:rPr lang="en-US" dirty="0"/>
              <a:t>c) A development environment for building applications</a:t>
            </a:r>
            <a:br>
              <a:rPr lang="en-US" dirty="0"/>
            </a:br>
            <a:r>
              <a:rPr lang="en-US" dirty="0"/>
              <a:t>d) A security framework for cloud networks</a:t>
            </a:r>
          </a:p>
          <a:p>
            <a:r>
              <a:rPr lang="en-US" b="1" dirty="0"/>
              <a:t>Answer:</a:t>
            </a:r>
            <a:r>
              <a:rPr lang="en-US" dirty="0"/>
              <a:t> b) A cloud model that offers virtualized computing resources such as servers, storage, and networking</a:t>
            </a:r>
          </a:p>
        </p:txBody>
      </p:sp>
    </p:spTree>
    <p:extLst>
      <p:ext uri="{BB962C8B-B14F-4D97-AF65-F5344CB8AC3E}">
        <p14:creationId xmlns:p14="http://schemas.microsoft.com/office/powerpoint/2010/main" val="749775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6BBC3-1217-1BE8-D35C-435D17DD60C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B80E697-7C94-8FE2-EE74-AE337BA260DB}"/>
              </a:ext>
            </a:extLst>
          </p:cNvPr>
          <p:cNvSpPr>
            <a:spLocks noGrp="1"/>
          </p:cNvSpPr>
          <p:nvPr>
            <p:ph type="dt" sz="half" idx="10"/>
          </p:nvPr>
        </p:nvSpPr>
        <p:spPr/>
        <p:txBody>
          <a:bodyPr/>
          <a:lstStyle/>
          <a:p>
            <a:fld id="{7228552F-1A51-4FF9-929E-3F3D3497B415}" type="datetime1">
              <a:rPr lang="en-US" smtClean="0"/>
              <a:t>2/1/2025</a:t>
            </a:fld>
            <a:endParaRPr lang="en-US"/>
          </a:p>
        </p:txBody>
      </p:sp>
      <p:sp>
        <p:nvSpPr>
          <p:cNvPr id="12" name="Content Placeholder 2">
            <a:extLst>
              <a:ext uri="{FF2B5EF4-FFF2-40B4-BE49-F238E27FC236}">
                <a16:creationId xmlns:a16="http://schemas.microsoft.com/office/drawing/2014/main" id="{707B6196-6012-E3A0-7260-A8035BD8F266}"/>
              </a:ext>
            </a:extLst>
          </p:cNvPr>
          <p:cNvSpPr txBox="1">
            <a:spLocks/>
          </p:cNvSpPr>
          <p:nvPr/>
        </p:nvSpPr>
        <p:spPr>
          <a:xfrm>
            <a:off x="2284268" y="1783123"/>
            <a:ext cx="7886700" cy="14419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135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487B9D8D-76D6-176E-3C3E-7049D3F808D6}"/>
              </a:ext>
            </a:extLst>
          </p:cNvPr>
          <p:cNvSpPr txBox="1">
            <a:spLocks/>
          </p:cNvSpPr>
          <p:nvPr/>
        </p:nvSpPr>
        <p:spPr>
          <a:xfrm>
            <a:off x="28194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sp>
        <p:nvSpPr>
          <p:cNvPr id="2" name="Slide Number Placeholder 1">
            <a:extLst>
              <a:ext uri="{FF2B5EF4-FFF2-40B4-BE49-F238E27FC236}">
                <a16:creationId xmlns:a16="http://schemas.microsoft.com/office/drawing/2014/main" id="{0EC64E21-1261-DB54-65B5-64D2C8428A64}"/>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9" name="Picture 8" descr="Logo, company name&#10;&#10;Description automatically generated">
            <a:extLst>
              <a:ext uri="{FF2B5EF4-FFF2-40B4-BE49-F238E27FC236}">
                <a16:creationId xmlns:a16="http://schemas.microsoft.com/office/drawing/2014/main" id="{FDFFAD89-3179-74C3-9CD5-6BC2C32AB6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a:extLst>
              <a:ext uri="{FF2B5EF4-FFF2-40B4-BE49-F238E27FC236}">
                <a16:creationId xmlns:a16="http://schemas.microsoft.com/office/drawing/2014/main" id="{4D9988AD-0C4B-D31C-02AF-57E193FDA5D4}"/>
              </a:ext>
            </a:extLst>
          </p:cNvPr>
          <p:cNvSpPr>
            <a:spLocks noGrp="1"/>
          </p:cNvSpPr>
          <p:nvPr>
            <p:ph type="ftr" sz="quarter" idx="11"/>
          </p:nvPr>
        </p:nvSpPr>
        <p:spPr>
          <a:xfrm>
            <a:off x="3886200" y="6334108"/>
            <a:ext cx="5029200" cy="365125"/>
          </a:xfrm>
        </p:spPr>
        <p:txBody>
          <a:bodyPr/>
          <a:lstStyle/>
          <a:p>
            <a:r>
              <a:rPr lang="en-US"/>
              <a:t>Jaya Nidhi Vashishtha          Cloud &amp; Edge Computing        Unit 3                      </a:t>
            </a:r>
            <a:endParaRPr lang="en-US" dirty="0"/>
          </a:p>
        </p:txBody>
      </p:sp>
      <p:sp>
        <p:nvSpPr>
          <p:cNvPr id="5" name="TextBox 4">
            <a:extLst>
              <a:ext uri="{FF2B5EF4-FFF2-40B4-BE49-F238E27FC236}">
                <a16:creationId xmlns:a16="http://schemas.microsoft.com/office/drawing/2014/main" id="{7E23E438-8167-514A-C0B1-FEAAE3380EF8}"/>
              </a:ext>
            </a:extLst>
          </p:cNvPr>
          <p:cNvSpPr txBox="1"/>
          <p:nvPr/>
        </p:nvSpPr>
        <p:spPr>
          <a:xfrm>
            <a:off x="132944" y="899685"/>
            <a:ext cx="6094674" cy="1754326"/>
          </a:xfrm>
          <a:prstGeom prst="rect">
            <a:avLst/>
          </a:prstGeom>
          <a:noFill/>
        </p:spPr>
        <p:txBody>
          <a:bodyPr wrap="square">
            <a:spAutoFit/>
          </a:bodyPr>
          <a:lstStyle/>
          <a:p>
            <a:r>
              <a:rPr lang="en-US" b="1" dirty="0"/>
              <a:t>5. Which of the following is an example of SaaS?</a:t>
            </a:r>
            <a:br>
              <a:rPr lang="en-US" dirty="0"/>
            </a:br>
            <a:r>
              <a:rPr lang="en-US" dirty="0"/>
              <a:t>a) Amazon EC2</a:t>
            </a:r>
            <a:br>
              <a:rPr lang="en-US" dirty="0"/>
            </a:br>
            <a:r>
              <a:rPr lang="en-US" dirty="0"/>
              <a:t>b) Microsoft Azure Virtual Machines</a:t>
            </a:r>
            <a:br>
              <a:rPr lang="en-US" dirty="0"/>
            </a:br>
            <a:r>
              <a:rPr lang="en-US" dirty="0"/>
              <a:t>c) Google Docs</a:t>
            </a:r>
            <a:br>
              <a:rPr lang="en-US" dirty="0"/>
            </a:br>
            <a:r>
              <a:rPr lang="en-US" dirty="0"/>
              <a:t>d) Kubernetes</a:t>
            </a:r>
          </a:p>
          <a:p>
            <a:r>
              <a:rPr lang="en-US" b="1" dirty="0"/>
              <a:t>Answer:</a:t>
            </a:r>
            <a:r>
              <a:rPr lang="en-US" dirty="0"/>
              <a:t> c) Google Docs</a:t>
            </a:r>
          </a:p>
        </p:txBody>
      </p:sp>
      <p:sp>
        <p:nvSpPr>
          <p:cNvPr id="7" name="TextBox 6">
            <a:extLst>
              <a:ext uri="{FF2B5EF4-FFF2-40B4-BE49-F238E27FC236}">
                <a16:creationId xmlns:a16="http://schemas.microsoft.com/office/drawing/2014/main" id="{5F085BCE-BF29-FEF9-6406-AB7560036D73}"/>
              </a:ext>
            </a:extLst>
          </p:cNvPr>
          <p:cNvSpPr txBox="1"/>
          <p:nvPr/>
        </p:nvSpPr>
        <p:spPr>
          <a:xfrm>
            <a:off x="132944" y="2867897"/>
            <a:ext cx="5277256" cy="2862322"/>
          </a:xfrm>
          <a:prstGeom prst="rect">
            <a:avLst/>
          </a:prstGeom>
          <a:noFill/>
        </p:spPr>
        <p:txBody>
          <a:bodyPr wrap="square">
            <a:spAutoFit/>
          </a:bodyPr>
          <a:lstStyle/>
          <a:p>
            <a:r>
              <a:rPr lang="en-US" b="1" dirty="0"/>
              <a:t>6. What is the main advantage of PaaS?</a:t>
            </a:r>
            <a:br>
              <a:rPr lang="en-US" dirty="0"/>
            </a:br>
            <a:r>
              <a:rPr lang="en-US" dirty="0"/>
              <a:t>a) Provides a ready-to-use development platform with built-in tools and frameworks</a:t>
            </a:r>
            <a:br>
              <a:rPr lang="en-US" dirty="0"/>
            </a:br>
            <a:r>
              <a:rPr lang="en-US" dirty="0"/>
              <a:t>b) Eliminates the need for cloud computing infrastructure</a:t>
            </a:r>
            <a:br>
              <a:rPr lang="en-US" dirty="0"/>
            </a:br>
            <a:r>
              <a:rPr lang="en-US" dirty="0"/>
              <a:t>c) Focuses only on cloud networking and security</a:t>
            </a:r>
            <a:br>
              <a:rPr lang="en-US" dirty="0"/>
            </a:br>
            <a:r>
              <a:rPr lang="en-US" dirty="0"/>
              <a:t>d) Requires users to manually configure all system resources</a:t>
            </a:r>
          </a:p>
          <a:p>
            <a:r>
              <a:rPr lang="en-US" b="1" dirty="0"/>
              <a:t>Answer:</a:t>
            </a:r>
            <a:r>
              <a:rPr lang="en-US" dirty="0"/>
              <a:t> a) Provides a ready-to-use development platform with built-in tools and frameworks</a:t>
            </a:r>
          </a:p>
        </p:txBody>
      </p:sp>
      <p:sp>
        <p:nvSpPr>
          <p:cNvPr id="15" name="TextBox 14">
            <a:extLst>
              <a:ext uri="{FF2B5EF4-FFF2-40B4-BE49-F238E27FC236}">
                <a16:creationId xmlns:a16="http://schemas.microsoft.com/office/drawing/2014/main" id="{C1A25A40-EA95-AF86-018C-5511170CA3E8}"/>
              </a:ext>
            </a:extLst>
          </p:cNvPr>
          <p:cNvSpPr txBox="1"/>
          <p:nvPr/>
        </p:nvSpPr>
        <p:spPr>
          <a:xfrm>
            <a:off x="5506279" y="935751"/>
            <a:ext cx="6094674" cy="2585323"/>
          </a:xfrm>
          <a:prstGeom prst="rect">
            <a:avLst/>
          </a:prstGeom>
          <a:noFill/>
        </p:spPr>
        <p:txBody>
          <a:bodyPr wrap="square">
            <a:spAutoFit/>
          </a:bodyPr>
          <a:lstStyle/>
          <a:p>
            <a:r>
              <a:rPr lang="en-US" b="1" dirty="0"/>
              <a:t>7. What is a key characteristic of SaaS?</a:t>
            </a:r>
            <a:br>
              <a:rPr lang="en-US" dirty="0"/>
            </a:br>
            <a:r>
              <a:rPr lang="en-US" dirty="0"/>
              <a:t>a) Requires customers to manage infrastructure and networking</a:t>
            </a:r>
            <a:br>
              <a:rPr lang="en-US" dirty="0"/>
            </a:br>
            <a:r>
              <a:rPr lang="en-US" dirty="0"/>
              <a:t>b) Provides applications over the internet without the need for installation</a:t>
            </a:r>
            <a:br>
              <a:rPr lang="en-US" dirty="0"/>
            </a:br>
            <a:r>
              <a:rPr lang="en-US" dirty="0"/>
              <a:t>c) Limits accessibility to a single user</a:t>
            </a:r>
            <a:br>
              <a:rPr lang="en-US" dirty="0"/>
            </a:br>
            <a:r>
              <a:rPr lang="en-US" dirty="0"/>
              <a:t>d) Requires extensive software coding knowledge</a:t>
            </a:r>
          </a:p>
          <a:p>
            <a:r>
              <a:rPr lang="en-US" b="1" dirty="0"/>
              <a:t>Answer:</a:t>
            </a:r>
            <a:r>
              <a:rPr lang="en-US" dirty="0"/>
              <a:t> b) Provides applications over the internet without the need for installation</a:t>
            </a:r>
          </a:p>
        </p:txBody>
      </p:sp>
    </p:spTree>
    <p:extLst>
      <p:ext uri="{BB962C8B-B14F-4D97-AF65-F5344CB8AC3E}">
        <p14:creationId xmlns:p14="http://schemas.microsoft.com/office/powerpoint/2010/main" val="2526075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8E3A66-5B53-48DC-8828-B9C1B6105BD3}"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Architectural Design Challenges</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304800" y="1143000"/>
            <a:ext cx="5257800" cy="4653646"/>
          </a:xfrm>
          <a:prstGeom prst="rect">
            <a:avLst/>
          </a:prstGeom>
        </p:spPr>
        <p:txBody>
          <a:bodyPr wrap="square">
            <a:spAutoFit/>
          </a:bodyPr>
          <a:lstStyle/>
          <a:p>
            <a:pPr>
              <a:lnSpc>
                <a:spcPct val="150000"/>
              </a:lnSpc>
            </a:pPr>
            <a:r>
              <a:rPr lang="en-US" sz="2000" b="1" dirty="0">
                <a:solidFill>
                  <a:srgbClr val="202124"/>
                </a:solidFill>
                <a:latin typeface="Times New Roman" panose="02020603050405020304" pitchFamily="18" charset="0"/>
                <a:cs typeface="Times New Roman" panose="02020603050405020304" pitchFamily="18" charset="0"/>
              </a:rPr>
              <a:t>Architectural Design Challenges</a:t>
            </a:r>
            <a:endParaRPr lang="en-US" sz="2000" dirty="0">
              <a:solidFill>
                <a:srgbClr val="202124"/>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000" b="1" dirty="0">
                <a:solidFill>
                  <a:srgbClr val="202124"/>
                </a:solidFill>
                <a:latin typeface="Times New Roman" panose="02020603050405020304" pitchFamily="18" charset="0"/>
                <a:cs typeface="Times New Roman" panose="02020603050405020304" pitchFamily="18" charset="0"/>
              </a:rPr>
              <a:t>Portability. C</a:t>
            </a:r>
            <a:r>
              <a:rPr lang="en-US" sz="2000" dirty="0">
                <a:solidFill>
                  <a:srgbClr val="202124"/>
                </a:solidFill>
                <a:latin typeface="Times New Roman" panose="02020603050405020304" pitchFamily="18" charset="0"/>
                <a:cs typeface="Times New Roman" panose="02020603050405020304" pitchFamily="18" charset="0"/>
              </a:rPr>
              <a:t>hallenge to cloud computing those applications should easily be migrated from one cloud provider to another. </a:t>
            </a:r>
          </a:p>
          <a:p>
            <a:pPr>
              <a:lnSpc>
                <a:spcPct val="150000"/>
              </a:lnSpc>
              <a:buFont typeface="Arial" panose="020B0604020202020204" pitchFamily="34" charset="0"/>
              <a:buChar char="•"/>
            </a:pPr>
            <a:r>
              <a:rPr lang="en-US" sz="2000" dirty="0">
                <a:solidFill>
                  <a:srgbClr val="202124"/>
                </a:solidFill>
                <a:latin typeface="Times New Roman" panose="02020603050405020304" pitchFamily="18" charset="0"/>
                <a:cs typeface="Times New Roman" panose="02020603050405020304" pitchFamily="18" charset="0"/>
              </a:rPr>
              <a:t>Cost.</a:t>
            </a:r>
          </a:p>
          <a:p>
            <a:pPr>
              <a:lnSpc>
                <a:spcPct val="150000"/>
              </a:lnSpc>
              <a:buFont typeface="Arial" panose="020B0604020202020204" pitchFamily="34" charset="0"/>
              <a:buChar char="•"/>
            </a:pPr>
            <a:r>
              <a:rPr lang="en-US" sz="2000" dirty="0">
                <a:solidFill>
                  <a:srgbClr val="202124"/>
                </a:solidFill>
                <a:latin typeface="Times New Roman" panose="02020603050405020304" pitchFamily="18" charset="0"/>
                <a:cs typeface="Times New Roman" panose="02020603050405020304" pitchFamily="18" charset="0"/>
              </a:rPr>
              <a:t>Interoperability.</a:t>
            </a:r>
          </a:p>
          <a:p>
            <a:pPr>
              <a:lnSpc>
                <a:spcPct val="150000"/>
              </a:lnSpc>
              <a:buFont typeface="Arial" panose="020B0604020202020204" pitchFamily="34" charset="0"/>
              <a:buChar char="•"/>
            </a:pPr>
            <a:r>
              <a:rPr lang="en-US" sz="2000" dirty="0">
                <a:solidFill>
                  <a:srgbClr val="202124"/>
                </a:solidFill>
                <a:latin typeface="Times New Roman" panose="02020603050405020304" pitchFamily="18" charset="0"/>
                <a:cs typeface="Times New Roman" panose="02020603050405020304" pitchFamily="18" charset="0"/>
              </a:rPr>
              <a:t>Performance Challenges.</a:t>
            </a:r>
          </a:p>
          <a:p>
            <a:pPr>
              <a:lnSpc>
                <a:spcPct val="150000"/>
              </a:lnSpc>
              <a:buFont typeface="Arial" panose="020B0604020202020204" pitchFamily="34" charset="0"/>
              <a:buChar char="•"/>
            </a:pPr>
            <a:r>
              <a:rPr lang="en-US" sz="2000" dirty="0">
                <a:solidFill>
                  <a:srgbClr val="202124"/>
                </a:solidFill>
                <a:latin typeface="Times New Roman" panose="02020603050405020304" pitchFamily="18" charset="0"/>
                <a:cs typeface="Times New Roman" panose="02020603050405020304" pitchFamily="18" charset="0"/>
              </a:rPr>
              <a:t>Downtime.</a:t>
            </a:r>
          </a:p>
          <a:p>
            <a:pPr>
              <a:lnSpc>
                <a:spcPct val="150000"/>
              </a:lnSpc>
              <a:buFont typeface="Arial" panose="020B0604020202020204" pitchFamily="34" charset="0"/>
              <a:buChar char="•"/>
            </a:pPr>
            <a:r>
              <a:rPr lang="en-US" sz="2000" dirty="0">
                <a:solidFill>
                  <a:srgbClr val="202124"/>
                </a:solidFill>
                <a:latin typeface="Times New Roman" panose="02020603050405020304" pitchFamily="18" charset="0"/>
                <a:cs typeface="Times New Roman" panose="02020603050405020304" pitchFamily="18" charset="0"/>
              </a:rPr>
              <a:t>Multi-Cloud Environments</a:t>
            </a:r>
          </a:p>
          <a:p>
            <a:pPr>
              <a:lnSpc>
                <a:spcPct val="150000"/>
              </a:lnSpc>
              <a:buFont typeface="Arial" panose="020B0604020202020204" pitchFamily="34" charset="0"/>
              <a:buChar char="•"/>
            </a:pPr>
            <a:r>
              <a:rPr lang="en-US" sz="2000" dirty="0">
                <a:solidFill>
                  <a:srgbClr val="202124"/>
                </a:solidFill>
                <a:latin typeface="Times New Roman" panose="02020603050405020304" pitchFamily="18" charset="0"/>
                <a:cs typeface="Times New Roman" panose="02020603050405020304" pitchFamily="18" charset="0"/>
              </a:rPr>
              <a:t>High Dependence on Network.</a:t>
            </a:r>
          </a:p>
        </p:txBody>
      </p:sp>
      <p:pic>
        <p:nvPicPr>
          <p:cNvPr id="3" name="Picture 2" descr="Cloud Computing Challenges | Top 12 Challenges in Cloud Computing">
            <a:extLst>
              <a:ext uri="{FF2B5EF4-FFF2-40B4-BE49-F238E27FC236}">
                <a16:creationId xmlns:a16="http://schemas.microsoft.com/office/drawing/2014/main" id="{22CE8EDB-9D6C-C705-3098-C41E0BA657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80"/>
          <a:stretch/>
        </p:blipFill>
        <p:spPr bwMode="auto">
          <a:xfrm>
            <a:off x="6324600" y="1146974"/>
            <a:ext cx="5464526"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9A2CFA-31DD-D903-7ADF-EDC58D25E60F}"/>
              </a:ext>
            </a:extLst>
          </p:cNvPr>
          <p:cNvSpPr txBox="1"/>
          <p:nvPr/>
        </p:nvSpPr>
        <p:spPr>
          <a:xfrm>
            <a:off x="7111144" y="5810815"/>
            <a:ext cx="4014056" cy="369332"/>
          </a:xfrm>
          <a:prstGeom prst="rect">
            <a:avLst/>
          </a:prstGeom>
          <a:noFill/>
        </p:spPr>
        <p:txBody>
          <a:bodyPr wrap="square">
            <a:spAutoFit/>
          </a:bodyPr>
          <a:lstStyle/>
          <a:p>
            <a:r>
              <a:rPr lang="en-IN" u="sng" dirty="0"/>
              <a:t>Fig: 3  Cloud Computing Challenges</a:t>
            </a:r>
          </a:p>
        </p:txBody>
      </p:sp>
    </p:spTree>
    <p:extLst>
      <p:ext uri="{BB962C8B-B14F-4D97-AF65-F5344CB8AC3E}">
        <p14:creationId xmlns:p14="http://schemas.microsoft.com/office/powerpoint/2010/main" val="3833974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917DE0-EDCF-457E-A8F5-21A43A20DFD1}"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676400" y="2"/>
            <a:ext cx="10515600" cy="778383"/>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Cloud Storage</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4402"/>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381000" y="1158875"/>
            <a:ext cx="11582400" cy="2554545"/>
          </a:xfrm>
          <a:prstGeom prst="rect">
            <a:avLst/>
          </a:prstGeom>
        </p:spPr>
        <p:txBody>
          <a:bodyPr wrap="square">
            <a:spAutoFit/>
          </a:bodyPr>
          <a:lstStyle/>
          <a:p>
            <a:r>
              <a:rPr lang="en-US" sz="2000" b="1" dirty="0">
                <a:solidFill>
                  <a:srgbClr val="232F3E"/>
                </a:solidFill>
                <a:latin typeface="Times New Roman" panose="02020603050405020304" pitchFamily="18" charset="0"/>
                <a:cs typeface="Times New Roman" panose="02020603050405020304" pitchFamily="18" charset="0"/>
              </a:rPr>
              <a:t>What is Cloud Storage?</a:t>
            </a:r>
          </a:p>
          <a:p>
            <a:endParaRPr lang="en-US" sz="2000" b="1" dirty="0">
              <a:solidFill>
                <a:srgbClr val="232F3E"/>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Cloud storage is a cloud computing model that enables storing data and files on the internet through a cloud computing provider that you access either through the public internet or a dedicated private network connection. </a:t>
            </a:r>
          </a:p>
          <a:p>
            <a:pPr marL="342900" indent="-342900">
              <a:buFont typeface="Arial" panose="020B0604020202020204" pitchFamily="34" charset="0"/>
              <a:buChar char="•"/>
            </a:pPr>
            <a:endParaRPr lang="en-US" sz="2000" dirty="0">
              <a:solidFill>
                <a:srgbClr val="333333"/>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The provider securely stores, manages, and maintains the storage servers, infrastructure, and network to ensure you have access to the data when you need it at virtually unlimited scale, and with elastic capacity. </a:t>
            </a:r>
          </a:p>
        </p:txBody>
      </p:sp>
    </p:spTree>
    <p:extLst>
      <p:ext uri="{BB962C8B-B14F-4D97-AF65-F5344CB8AC3E}">
        <p14:creationId xmlns:p14="http://schemas.microsoft.com/office/powerpoint/2010/main" val="4049908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0D8667-C9A5-4CA2-A036-C67F9D4770A3}"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Cloud Storage</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3" name="Picture 2">
            <a:extLst>
              <a:ext uri="{FF2B5EF4-FFF2-40B4-BE49-F238E27FC236}">
                <a16:creationId xmlns:a16="http://schemas.microsoft.com/office/drawing/2014/main" id="{7AAA9FD0-2FBB-6B81-DDE5-06EFBE0DF476}"/>
              </a:ext>
            </a:extLst>
          </p:cNvPr>
          <p:cNvPicPr>
            <a:picLocks noChangeAspect="1"/>
          </p:cNvPicPr>
          <p:nvPr/>
        </p:nvPicPr>
        <p:blipFill rotWithShape="1">
          <a:blip r:embed="rId3"/>
          <a:srcRect l="25318" t="20000" r="5062" b="13333"/>
          <a:stretch/>
        </p:blipFill>
        <p:spPr>
          <a:xfrm>
            <a:off x="1295400" y="904712"/>
            <a:ext cx="9829800" cy="5361709"/>
          </a:xfrm>
          <a:prstGeom prst="rect">
            <a:avLst/>
          </a:prstGeom>
        </p:spPr>
      </p:pic>
    </p:spTree>
    <p:extLst>
      <p:ext uri="{BB962C8B-B14F-4D97-AF65-F5344CB8AC3E}">
        <p14:creationId xmlns:p14="http://schemas.microsoft.com/office/powerpoint/2010/main" val="207907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5C9F09-DCE0-4E11-97FC-82D6BF7F7652}"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5" name="Picture 4">
            <a:extLst>
              <a:ext uri="{FF2B5EF4-FFF2-40B4-BE49-F238E27FC236}">
                <a16:creationId xmlns:a16="http://schemas.microsoft.com/office/drawing/2014/main" id="{720032FB-EECA-D29E-4AB1-B29BAAAB4256}"/>
              </a:ext>
            </a:extLst>
          </p:cNvPr>
          <p:cNvPicPr>
            <a:picLocks noChangeAspect="1"/>
          </p:cNvPicPr>
          <p:nvPr/>
        </p:nvPicPr>
        <p:blipFill rotWithShape="1">
          <a:blip r:embed="rId3"/>
          <a:srcRect l="26250" t="18889" r="6250" b="14444"/>
          <a:stretch/>
        </p:blipFill>
        <p:spPr>
          <a:xfrm>
            <a:off x="1143000" y="732571"/>
            <a:ext cx="9906000" cy="5503333"/>
          </a:xfrm>
          <a:prstGeom prst="rect">
            <a:avLst/>
          </a:prstGeom>
        </p:spPr>
      </p:pic>
      <p:sp>
        <p:nvSpPr>
          <p:cNvPr id="2" name="Title 1">
            <a:extLst>
              <a:ext uri="{FF2B5EF4-FFF2-40B4-BE49-F238E27FC236}">
                <a16:creationId xmlns:a16="http://schemas.microsoft.com/office/drawing/2014/main" id="{CFE3ED24-C83A-2A31-DA45-55470D2AF4A7}"/>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Cloud Storage</a:t>
            </a:r>
          </a:p>
        </p:txBody>
      </p:sp>
    </p:spTree>
    <p:extLst>
      <p:ext uri="{BB962C8B-B14F-4D97-AF65-F5344CB8AC3E}">
        <p14:creationId xmlns:p14="http://schemas.microsoft.com/office/powerpoint/2010/main" val="1915568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A76CE1-1DEF-4E05-95F9-426B89AA2B87}"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5" name="Picture 4">
            <a:extLst>
              <a:ext uri="{FF2B5EF4-FFF2-40B4-BE49-F238E27FC236}">
                <a16:creationId xmlns:a16="http://schemas.microsoft.com/office/drawing/2014/main" id="{33FF551B-A398-1237-479A-557A998CFCBF}"/>
              </a:ext>
            </a:extLst>
          </p:cNvPr>
          <p:cNvPicPr>
            <a:picLocks noChangeAspect="1"/>
          </p:cNvPicPr>
          <p:nvPr/>
        </p:nvPicPr>
        <p:blipFill rotWithShape="1">
          <a:blip r:embed="rId3"/>
          <a:srcRect l="26250" t="20000" r="6250" b="13333"/>
          <a:stretch/>
        </p:blipFill>
        <p:spPr>
          <a:xfrm>
            <a:off x="1519989" y="1000864"/>
            <a:ext cx="9220200" cy="5122333"/>
          </a:xfrm>
          <a:prstGeom prst="rect">
            <a:avLst/>
          </a:prstGeom>
        </p:spPr>
      </p:pic>
      <p:sp>
        <p:nvSpPr>
          <p:cNvPr id="2" name="Title 1">
            <a:extLst>
              <a:ext uri="{FF2B5EF4-FFF2-40B4-BE49-F238E27FC236}">
                <a16:creationId xmlns:a16="http://schemas.microsoft.com/office/drawing/2014/main" id="{D9BFDBC7-E8C4-D25D-743D-9B22B355DD79}"/>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Cloud Storage</a:t>
            </a:r>
          </a:p>
        </p:txBody>
      </p:sp>
    </p:spTree>
    <p:extLst>
      <p:ext uri="{BB962C8B-B14F-4D97-AF65-F5344CB8AC3E}">
        <p14:creationId xmlns:p14="http://schemas.microsoft.com/office/powerpoint/2010/main" val="3286808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EB5784-9827-E657-B2CE-8217AE13D9F7}"/>
              </a:ext>
            </a:extLst>
          </p:cNvPr>
          <p:cNvSpPr>
            <a:spLocks noGrp="1"/>
          </p:cNvSpPr>
          <p:nvPr>
            <p:ph type="dt" sz="half" idx="10"/>
          </p:nvPr>
        </p:nvSpPr>
        <p:spPr/>
        <p:txBody>
          <a:bodyPr/>
          <a:lstStyle/>
          <a:p>
            <a:fld id="{8B28D03B-68B9-4B3F-B68B-3598982EF442}" type="datetime1">
              <a:rPr lang="en-US" smtClean="0"/>
              <a:t>2/1/2025</a:t>
            </a:fld>
            <a:endParaRPr lang="en-US"/>
          </a:p>
        </p:txBody>
      </p:sp>
      <p:sp>
        <p:nvSpPr>
          <p:cNvPr id="5" name="Footer Placeholder 4">
            <a:extLst>
              <a:ext uri="{FF2B5EF4-FFF2-40B4-BE49-F238E27FC236}">
                <a16:creationId xmlns:a16="http://schemas.microsoft.com/office/drawing/2014/main" id="{0348A9A3-0B6A-B74A-DE6E-08D7EEF488EC}"/>
              </a:ext>
            </a:extLst>
          </p:cNvPr>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a:extLst>
              <a:ext uri="{FF2B5EF4-FFF2-40B4-BE49-F238E27FC236}">
                <a16:creationId xmlns:a16="http://schemas.microsoft.com/office/drawing/2014/main" id="{1FC5F16B-4391-9FDB-E7CE-7EDD230C691D}"/>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8" name="Picture 7">
            <a:extLst>
              <a:ext uri="{FF2B5EF4-FFF2-40B4-BE49-F238E27FC236}">
                <a16:creationId xmlns:a16="http://schemas.microsoft.com/office/drawing/2014/main" id="{41C5AA2D-C62A-2513-8E49-5CAD0487A290}"/>
              </a:ext>
            </a:extLst>
          </p:cNvPr>
          <p:cNvPicPr>
            <a:picLocks noChangeAspect="1"/>
          </p:cNvPicPr>
          <p:nvPr/>
        </p:nvPicPr>
        <p:blipFill rotWithShape="1">
          <a:blip r:embed="rId2"/>
          <a:srcRect l="25625" t="20671" r="10000" b="10671"/>
          <a:stretch/>
        </p:blipFill>
        <p:spPr>
          <a:xfrm>
            <a:off x="0" y="1073072"/>
            <a:ext cx="6626437" cy="4800600"/>
          </a:xfrm>
          <a:prstGeom prst="rect">
            <a:avLst/>
          </a:prstGeom>
        </p:spPr>
      </p:pic>
      <p:pic>
        <p:nvPicPr>
          <p:cNvPr id="10" name="Picture 9" descr="Logo, company name&#10;&#10;Description automatically generated">
            <a:extLst>
              <a:ext uri="{FF2B5EF4-FFF2-40B4-BE49-F238E27FC236}">
                <a16:creationId xmlns:a16="http://schemas.microsoft.com/office/drawing/2014/main" id="{20FBBE87-09E5-36F1-DF4B-BBAD56F75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4106" y="0"/>
            <a:ext cx="1371600" cy="778383"/>
          </a:xfrm>
          <a:prstGeom prst="rect">
            <a:avLst/>
          </a:prstGeom>
        </p:spPr>
      </p:pic>
      <p:pic>
        <p:nvPicPr>
          <p:cNvPr id="12" name="Picture 11">
            <a:extLst>
              <a:ext uri="{FF2B5EF4-FFF2-40B4-BE49-F238E27FC236}">
                <a16:creationId xmlns:a16="http://schemas.microsoft.com/office/drawing/2014/main" id="{E86D33E7-0618-CFA1-787D-07FCAB584618}"/>
              </a:ext>
            </a:extLst>
          </p:cNvPr>
          <p:cNvPicPr>
            <a:picLocks noChangeAspect="1"/>
          </p:cNvPicPr>
          <p:nvPr/>
        </p:nvPicPr>
        <p:blipFill rotWithShape="1">
          <a:blip r:embed="rId4"/>
          <a:srcRect l="46876" t="26318" r="6249" b="20000"/>
          <a:stretch/>
        </p:blipFill>
        <p:spPr>
          <a:xfrm>
            <a:off x="8102600" y="678911"/>
            <a:ext cx="4114800" cy="2650674"/>
          </a:xfrm>
          <a:prstGeom prst="rect">
            <a:avLst/>
          </a:prstGeom>
        </p:spPr>
      </p:pic>
      <p:pic>
        <p:nvPicPr>
          <p:cNvPr id="14" name="Picture 13">
            <a:extLst>
              <a:ext uri="{FF2B5EF4-FFF2-40B4-BE49-F238E27FC236}">
                <a16:creationId xmlns:a16="http://schemas.microsoft.com/office/drawing/2014/main" id="{0713618A-4B57-E232-1D98-D4DC17F91638}"/>
              </a:ext>
            </a:extLst>
          </p:cNvPr>
          <p:cNvPicPr>
            <a:picLocks noChangeAspect="1"/>
          </p:cNvPicPr>
          <p:nvPr/>
        </p:nvPicPr>
        <p:blipFill rotWithShape="1">
          <a:blip r:embed="rId5"/>
          <a:srcRect l="47500" t="26667" r="6875" b="20000"/>
          <a:stretch/>
        </p:blipFill>
        <p:spPr>
          <a:xfrm>
            <a:off x="7876963" y="2614584"/>
            <a:ext cx="3860800" cy="2538608"/>
          </a:xfrm>
          <a:prstGeom prst="rect">
            <a:avLst/>
          </a:prstGeom>
        </p:spPr>
      </p:pic>
      <p:pic>
        <p:nvPicPr>
          <p:cNvPr id="16" name="Picture 15">
            <a:extLst>
              <a:ext uri="{FF2B5EF4-FFF2-40B4-BE49-F238E27FC236}">
                <a16:creationId xmlns:a16="http://schemas.microsoft.com/office/drawing/2014/main" id="{9F83F1D1-0656-4FF3-7668-A373D7ADBA23}"/>
              </a:ext>
            </a:extLst>
          </p:cNvPr>
          <p:cNvPicPr>
            <a:picLocks noChangeAspect="1"/>
          </p:cNvPicPr>
          <p:nvPr/>
        </p:nvPicPr>
        <p:blipFill rotWithShape="1">
          <a:blip r:embed="rId6"/>
          <a:srcRect l="48125" t="27778" r="7500" b="25555"/>
          <a:stretch/>
        </p:blipFill>
        <p:spPr>
          <a:xfrm>
            <a:off x="7405347" y="4459202"/>
            <a:ext cx="3429000" cy="2028423"/>
          </a:xfrm>
          <a:prstGeom prst="rect">
            <a:avLst/>
          </a:prstGeom>
        </p:spPr>
      </p:pic>
      <p:sp>
        <p:nvSpPr>
          <p:cNvPr id="2" name="Title 1">
            <a:extLst>
              <a:ext uri="{FF2B5EF4-FFF2-40B4-BE49-F238E27FC236}">
                <a16:creationId xmlns:a16="http://schemas.microsoft.com/office/drawing/2014/main" id="{22867336-793F-D3C1-03BD-CDD25260EB35}"/>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Cloud Storage</a:t>
            </a:r>
          </a:p>
        </p:txBody>
      </p:sp>
    </p:spTree>
    <p:extLst>
      <p:ext uri="{BB962C8B-B14F-4D97-AF65-F5344CB8AC3E}">
        <p14:creationId xmlns:p14="http://schemas.microsoft.com/office/powerpoint/2010/main" val="1065570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EB5784-9827-E657-B2CE-8217AE13D9F7}"/>
              </a:ext>
            </a:extLst>
          </p:cNvPr>
          <p:cNvSpPr>
            <a:spLocks noGrp="1"/>
          </p:cNvSpPr>
          <p:nvPr>
            <p:ph type="dt" sz="half" idx="10"/>
          </p:nvPr>
        </p:nvSpPr>
        <p:spPr/>
        <p:txBody>
          <a:bodyPr/>
          <a:lstStyle/>
          <a:p>
            <a:fld id="{2D8C01C7-111E-41C1-A05F-0D1C6D3DDFC4}" type="datetime1">
              <a:rPr lang="en-US" smtClean="0"/>
              <a:t>2/1/2025</a:t>
            </a:fld>
            <a:endParaRPr lang="en-US"/>
          </a:p>
        </p:txBody>
      </p:sp>
      <p:sp>
        <p:nvSpPr>
          <p:cNvPr id="5" name="Footer Placeholder 4">
            <a:extLst>
              <a:ext uri="{FF2B5EF4-FFF2-40B4-BE49-F238E27FC236}">
                <a16:creationId xmlns:a16="http://schemas.microsoft.com/office/drawing/2014/main" id="{0348A9A3-0B6A-B74A-DE6E-08D7EEF488EC}"/>
              </a:ext>
            </a:extLst>
          </p:cNvPr>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a:extLst>
              <a:ext uri="{FF2B5EF4-FFF2-40B4-BE49-F238E27FC236}">
                <a16:creationId xmlns:a16="http://schemas.microsoft.com/office/drawing/2014/main" id="{1FC5F16B-4391-9FDB-E7CE-7EDD230C691D}"/>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10" name="Picture 9" descr="Logo, company name&#10;&#10;Description automatically generated">
            <a:extLst>
              <a:ext uri="{FF2B5EF4-FFF2-40B4-BE49-F238E27FC236}">
                <a16:creationId xmlns:a16="http://schemas.microsoft.com/office/drawing/2014/main" id="{20FBBE87-09E5-36F1-DF4B-BBAD56F75D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4106" y="0"/>
            <a:ext cx="1371600" cy="778383"/>
          </a:xfrm>
          <a:prstGeom prst="rect">
            <a:avLst/>
          </a:prstGeom>
        </p:spPr>
      </p:pic>
      <p:pic>
        <p:nvPicPr>
          <p:cNvPr id="3" name="Picture 2">
            <a:extLst>
              <a:ext uri="{FF2B5EF4-FFF2-40B4-BE49-F238E27FC236}">
                <a16:creationId xmlns:a16="http://schemas.microsoft.com/office/drawing/2014/main" id="{EB9B6F88-BA03-1C88-D019-0D45CF9651EE}"/>
              </a:ext>
            </a:extLst>
          </p:cNvPr>
          <p:cNvPicPr>
            <a:picLocks noChangeAspect="1"/>
          </p:cNvPicPr>
          <p:nvPr/>
        </p:nvPicPr>
        <p:blipFill rotWithShape="1">
          <a:blip r:embed="rId3"/>
          <a:srcRect l="25625" t="22222" r="10624" b="12222"/>
          <a:stretch/>
        </p:blipFill>
        <p:spPr>
          <a:xfrm>
            <a:off x="0" y="1447800"/>
            <a:ext cx="4876800" cy="4114800"/>
          </a:xfrm>
          <a:prstGeom prst="rect">
            <a:avLst/>
          </a:prstGeom>
        </p:spPr>
      </p:pic>
      <p:pic>
        <p:nvPicPr>
          <p:cNvPr id="11" name="Picture 10">
            <a:extLst>
              <a:ext uri="{FF2B5EF4-FFF2-40B4-BE49-F238E27FC236}">
                <a16:creationId xmlns:a16="http://schemas.microsoft.com/office/drawing/2014/main" id="{B5283FC6-4193-C79A-404E-9388ACC3F631}"/>
              </a:ext>
            </a:extLst>
          </p:cNvPr>
          <p:cNvPicPr>
            <a:picLocks noChangeAspect="1"/>
          </p:cNvPicPr>
          <p:nvPr/>
        </p:nvPicPr>
        <p:blipFill rotWithShape="1">
          <a:blip r:embed="rId4"/>
          <a:srcRect l="47793" t="27778" r="5883" b="40000"/>
          <a:stretch/>
        </p:blipFill>
        <p:spPr>
          <a:xfrm>
            <a:off x="6934200" y="802445"/>
            <a:ext cx="5257800" cy="2420257"/>
          </a:xfrm>
          <a:prstGeom prst="rect">
            <a:avLst/>
          </a:prstGeom>
        </p:spPr>
      </p:pic>
      <p:pic>
        <p:nvPicPr>
          <p:cNvPr id="15" name="Picture 14">
            <a:extLst>
              <a:ext uri="{FF2B5EF4-FFF2-40B4-BE49-F238E27FC236}">
                <a16:creationId xmlns:a16="http://schemas.microsoft.com/office/drawing/2014/main" id="{4C8F6658-C604-0B1F-E330-060E74C41C2D}"/>
              </a:ext>
            </a:extLst>
          </p:cNvPr>
          <p:cNvPicPr>
            <a:picLocks noChangeAspect="1"/>
          </p:cNvPicPr>
          <p:nvPr/>
        </p:nvPicPr>
        <p:blipFill rotWithShape="1">
          <a:blip r:embed="rId5"/>
          <a:srcRect l="47500" t="27778" r="6875" b="18889"/>
          <a:stretch/>
        </p:blipFill>
        <p:spPr>
          <a:xfrm>
            <a:off x="8382000" y="3179748"/>
            <a:ext cx="3644900" cy="2396646"/>
          </a:xfrm>
          <a:prstGeom prst="rect">
            <a:avLst/>
          </a:prstGeom>
        </p:spPr>
      </p:pic>
      <p:pic>
        <p:nvPicPr>
          <p:cNvPr id="18" name="Picture 17">
            <a:extLst>
              <a:ext uri="{FF2B5EF4-FFF2-40B4-BE49-F238E27FC236}">
                <a16:creationId xmlns:a16="http://schemas.microsoft.com/office/drawing/2014/main" id="{AA30271D-1DCE-F556-58AE-E693677E0F9D}"/>
              </a:ext>
            </a:extLst>
          </p:cNvPr>
          <p:cNvPicPr>
            <a:picLocks noChangeAspect="1"/>
          </p:cNvPicPr>
          <p:nvPr/>
        </p:nvPicPr>
        <p:blipFill rotWithShape="1">
          <a:blip r:embed="rId6"/>
          <a:srcRect l="47500" t="27778" r="6250" b="38889"/>
          <a:stretch/>
        </p:blipFill>
        <p:spPr>
          <a:xfrm>
            <a:off x="3272589" y="4193058"/>
            <a:ext cx="5257800" cy="2131541"/>
          </a:xfrm>
          <a:prstGeom prst="rect">
            <a:avLst/>
          </a:prstGeom>
        </p:spPr>
      </p:pic>
      <p:sp>
        <p:nvSpPr>
          <p:cNvPr id="2" name="Title 1">
            <a:extLst>
              <a:ext uri="{FF2B5EF4-FFF2-40B4-BE49-F238E27FC236}">
                <a16:creationId xmlns:a16="http://schemas.microsoft.com/office/drawing/2014/main" id="{509BE5C2-38CC-B212-7A3C-847B30AF98C0}"/>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Cloud Storage</a:t>
            </a:r>
          </a:p>
        </p:txBody>
      </p:sp>
    </p:spTree>
    <p:extLst>
      <p:ext uri="{BB962C8B-B14F-4D97-AF65-F5344CB8AC3E}">
        <p14:creationId xmlns:p14="http://schemas.microsoft.com/office/powerpoint/2010/main" val="2806940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A4129D-9B85-4B3A-B04A-8AF542FC1C73}" type="datetime1">
              <a:rPr lang="en-US" smtClean="0"/>
              <a:t>2/1/2025</a:t>
            </a:fld>
            <a:endParaRPr lang="en-US"/>
          </a:p>
        </p:txBody>
      </p:sp>
      <p:sp>
        <p:nvSpPr>
          <p:cNvPr id="12" name="Content Placeholder 2"/>
          <p:cNvSpPr txBox="1">
            <a:spLocks/>
          </p:cNvSpPr>
          <p:nvPr/>
        </p:nvSpPr>
        <p:spPr>
          <a:xfrm>
            <a:off x="2284268" y="1783123"/>
            <a:ext cx="7886700" cy="14419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135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8EB67B7-CEE6-4E22-B7C3-4089AD660F1A}"/>
              </a:ext>
            </a:extLst>
          </p:cNvPr>
          <p:cNvSpPr txBox="1">
            <a:spLocks/>
          </p:cNvSpPr>
          <p:nvPr/>
        </p:nvSpPr>
        <p:spPr>
          <a:xfrm>
            <a:off x="2895600" y="-25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Prerequisites</a:t>
            </a:r>
          </a:p>
        </p:txBody>
      </p:sp>
      <p:sp>
        <p:nvSpPr>
          <p:cNvPr id="3" name="Content Placeholder 2">
            <a:extLst>
              <a:ext uri="{FF2B5EF4-FFF2-40B4-BE49-F238E27FC236}">
                <a16:creationId xmlns:a16="http://schemas.microsoft.com/office/drawing/2014/main" id="{EE92A834-08E2-4479-9CF1-4688DC6EA92E}"/>
              </a:ext>
            </a:extLst>
          </p:cNvPr>
          <p:cNvSpPr>
            <a:spLocks noGrp="1"/>
          </p:cNvSpPr>
          <p:nvPr>
            <p:ph idx="1"/>
          </p:nvPr>
        </p:nvSpPr>
        <p:spPr/>
        <p:txBody>
          <a:bodyPr>
            <a:normAutofit/>
          </a:bodyPr>
          <a:lstStyle/>
          <a:p>
            <a:r>
              <a:rPr lang="en-US" sz="2400" dirty="0">
                <a:cs typeface="Times New Roman" pitchFamily="18" charset="0"/>
              </a:rPr>
              <a:t>The student should have knowledge of:</a:t>
            </a:r>
          </a:p>
          <a:p>
            <a:r>
              <a:rPr lang="en-US" sz="2400" dirty="0"/>
              <a:t>Basics of OS.</a:t>
            </a:r>
          </a:p>
          <a:p>
            <a:r>
              <a:rPr lang="en-US" sz="2400" dirty="0">
                <a:cs typeface="Times New Roman" pitchFamily="18" charset="0"/>
              </a:rPr>
              <a:t>Basic concepts of computer fundamentals of computer system and cloud and edge computing</a:t>
            </a:r>
          </a:p>
          <a:p>
            <a:endParaRPr lang="en-IN" sz="3600" b="1" dirty="0"/>
          </a:p>
        </p:txBody>
      </p:sp>
      <p:sp>
        <p:nvSpPr>
          <p:cNvPr id="2" name="Slide Number Placeholder 1">
            <a:extLst>
              <a:ext uri="{FF2B5EF4-FFF2-40B4-BE49-F238E27FC236}">
                <a16:creationId xmlns:a16="http://schemas.microsoft.com/office/drawing/2014/main" id="{92BE8421-C12E-479A-9F67-A40F452EC327}"/>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86200" y="6334108"/>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4245981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94BE16-4AEA-CA57-9C11-022B89699CFE}"/>
              </a:ext>
            </a:extLst>
          </p:cNvPr>
          <p:cNvSpPr>
            <a:spLocks noGrp="1"/>
          </p:cNvSpPr>
          <p:nvPr>
            <p:ph type="dt" sz="half" idx="10"/>
          </p:nvPr>
        </p:nvSpPr>
        <p:spPr/>
        <p:txBody>
          <a:bodyPr/>
          <a:lstStyle/>
          <a:p>
            <a:fld id="{30B698F4-41D7-4C4A-AD70-9253F07B2EBF}" type="datetime1">
              <a:rPr lang="en-US" smtClean="0"/>
              <a:t>2/1/2025</a:t>
            </a:fld>
            <a:endParaRPr lang="en-US"/>
          </a:p>
        </p:txBody>
      </p:sp>
      <p:sp>
        <p:nvSpPr>
          <p:cNvPr id="5" name="Footer Placeholder 4">
            <a:extLst>
              <a:ext uri="{FF2B5EF4-FFF2-40B4-BE49-F238E27FC236}">
                <a16:creationId xmlns:a16="http://schemas.microsoft.com/office/drawing/2014/main" id="{508FE741-C0B2-2B8C-7630-8D2E18B56098}"/>
              </a:ext>
            </a:extLst>
          </p:cNvPr>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a:extLst>
              <a:ext uri="{FF2B5EF4-FFF2-40B4-BE49-F238E27FC236}">
                <a16:creationId xmlns:a16="http://schemas.microsoft.com/office/drawing/2014/main" id="{11154107-02CD-0A7D-C82A-94E6C5AD9A4A}"/>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8" name="Picture 7">
            <a:extLst>
              <a:ext uri="{FF2B5EF4-FFF2-40B4-BE49-F238E27FC236}">
                <a16:creationId xmlns:a16="http://schemas.microsoft.com/office/drawing/2014/main" id="{1A2EBDAD-B432-B6B7-3862-26F13C1088E3}"/>
              </a:ext>
            </a:extLst>
          </p:cNvPr>
          <p:cNvPicPr>
            <a:picLocks noChangeAspect="1"/>
          </p:cNvPicPr>
          <p:nvPr/>
        </p:nvPicPr>
        <p:blipFill rotWithShape="1">
          <a:blip r:embed="rId2"/>
          <a:srcRect l="25625" t="16667" r="5000" b="15555"/>
          <a:stretch/>
        </p:blipFill>
        <p:spPr>
          <a:xfrm>
            <a:off x="762000" y="556418"/>
            <a:ext cx="10454315" cy="5745164"/>
          </a:xfrm>
          <a:prstGeom prst="rect">
            <a:avLst/>
          </a:prstGeom>
        </p:spPr>
      </p:pic>
      <p:sp>
        <p:nvSpPr>
          <p:cNvPr id="2" name="Title 1">
            <a:extLst>
              <a:ext uri="{FF2B5EF4-FFF2-40B4-BE49-F238E27FC236}">
                <a16:creationId xmlns:a16="http://schemas.microsoft.com/office/drawing/2014/main" id="{6187B582-CCB8-199A-85A6-09B2B27C31DB}"/>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Cloud Storage</a:t>
            </a:r>
          </a:p>
        </p:txBody>
      </p:sp>
      <p:pic>
        <p:nvPicPr>
          <p:cNvPr id="3" name="Picture 2" descr="Logo, company name&#10;&#10;Description automatically generated">
            <a:extLst>
              <a:ext uri="{FF2B5EF4-FFF2-40B4-BE49-F238E27FC236}">
                <a16:creationId xmlns:a16="http://schemas.microsoft.com/office/drawing/2014/main" id="{68FC85B2-4ED1-F707-7763-5E0FF007DD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4106" y="0"/>
            <a:ext cx="1371600" cy="778383"/>
          </a:xfrm>
          <a:prstGeom prst="rect">
            <a:avLst/>
          </a:prstGeom>
        </p:spPr>
      </p:pic>
    </p:spTree>
    <p:extLst>
      <p:ext uri="{BB962C8B-B14F-4D97-AF65-F5344CB8AC3E}">
        <p14:creationId xmlns:p14="http://schemas.microsoft.com/office/powerpoint/2010/main" val="714460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1EA54A2-6B94-930B-84F3-407019CA920B}"/>
              </a:ext>
            </a:extLst>
          </p:cNvPr>
          <p:cNvSpPr>
            <a:spLocks noGrp="1"/>
          </p:cNvSpPr>
          <p:nvPr>
            <p:ph type="dt" sz="half" idx="10"/>
          </p:nvPr>
        </p:nvSpPr>
        <p:spPr/>
        <p:txBody>
          <a:bodyPr/>
          <a:lstStyle/>
          <a:p>
            <a:fld id="{F0F37A4E-CECC-4461-A80A-A455152987DD}" type="datetime1">
              <a:rPr lang="en-US" smtClean="0"/>
              <a:t>2/1/2025</a:t>
            </a:fld>
            <a:endParaRPr lang="en-US"/>
          </a:p>
        </p:txBody>
      </p:sp>
      <p:sp>
        <p:nvSpPr>
          <p:cNvPr id="5" name="Footer Placeholder 4">
            <a:extLst>
              <a:ext uri="{FF2B5EF4-FFF2-40B4-BE49-F238E27FC236}">
                <a16:creationId xmlns:a16="http://schemas.microsoft.com/office/drawing/2014/main" id="{B6C3801F-5AFE-F756-8708-7254ABB0D9AD}"/>
              </a:ext>
            </a:extLst>
          </p:cNvPr>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a:extLst>
              <a:ext uri="{FF2B5EF4-FFF2-40B4-BE49-F238E27FC236}">
                <a16:creationId xmlns:a16="http://schemas.microsoft.com/office/drawing/2014/main" id="{DF0E9DED-40D7-3D21-3774-A0EF7B59AA64}"/>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8" name="Picture 7">
            <a:extLst>
              <a:ext uri="{FF2B5EF4-FFF2-40B4-BE49-F238E27FC236}">
                <a16:creationId xmlns:a16="http://schemas.microsoft.com/office/drawing/2014/main" id="{625315A2-75C5-38E3-A8C8-1BE384756A60}"/>
              </a:ext>
            </a:extLst>
          </p:cNvPr>
          <p:cNvPicPr>
            <a:picLocks noChangeAspect="1"/>
          </p:cNvPicPr>
          <p:nvPr/>
        </p:nvPicPr>
        <p:blipFill rotWithShape="1">
          <a:blip r:embed="rId2"/>
          <a:srcRect l="25625" t="16667" r="5000" b="15555"/>
          <a:stretch/>
        </p:blipFill>
        <p:spPr>
          <a:xfrm>
            <a:off x="609600" y="451881"/>
            <a:ext cx="10744200" cy="5904470"/>
          </a:xfrm>
          <a:prstGeom prst="rect">
            <a:avLst/>
          </a:prstGeom>
        </p:spPr>
      </p:pic>
      <p:pic>
        <p:nvPicPr>
          <p:cNvPr id="2" name="Picture 1" descr="Logo, company name&#10;&#10;Description automatically generated">
            <a:extLst>
              <a:ext uri="{FF2B5EF4-FFF2-40B4-BE49-F238E27FC236}">
                <a16:creationId xmlns:a16="http://schemas.microsoft.com/office/drawing/2014/main" id="{3DD5FFF7-0760-CC0B-2857-2CFD2453C6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4106" y="0"/>
            <a:ext cx="1371600" cy="778383"/>
          </a:xfrm>
          <a:prstGeom prst="rect">
            <a:avLst/>
          </a:prstGeom>
        </p:spPr>
      </p:pic>
      <p:sp>
        <p:nvSpPr>
          <p:cNvPr id="3" name="Title 1">
            <a:extLst>
              <a:ext uri="{FF2B5EF4-FFF2-40B4-BE49-F238E27FC236}">
                <a16:creationId xmlns:a16="http://schemas.microsoft.com/office/drawing/2014/main" id="{B2B4D986-25FC-D46A-F1DD-B241731613FF}"/>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Cloud Storage</a:t>
            </a:r>
          </a:p>
        </p:txBody>
      </p:sp>
    </p:spTree>
    <p:extLst>
      <p:ext uri="{BB962C8B-B14F-4D97-AF65-F5344CB8AC3E}">
        <p14:creationId xmlns:p14="http://schemas.microsoft.com/office/powerpoint/2010/main" val="270716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93FB1B-0AD6-9EDB-7C0E-DEA871971329}"/>
              </a:ext>
            </a:extLst>
          </p:cNvPr>
          <p:cNvSpPr>
            <a:spLocks noGrp="1"/>
          </p:cNvSpPr>
          <p:nvPr>
            <p:ph type="dt" sz="half" idx="10"/>
          </p:nvPr>
        </p:nvSpPr>
        <p:spPr/>
        <p:txBody>
          <a:bodyPr/>
          <a:lstStyle/>
          <a:p>
            <a:fld id="{AAD296C0-C847-4A74-A201-F65852E9B0A9}" type="datetime1">
              <a:rPr lang="en-US" smtClean="0"/>
              <a:t>2/1/2025</a:t>
            </a:fld>
            <a:endParaRPr lang="en-US"/>
          </a:p>
        </p:txBody>
      </p:sp>
      <p:sp>
        <p:nvSpPr>
          <p:cNvPr id="5" name="Footer Placeholder 4">
            <a:extLst>
              <a:ext uri="{FF2B5EF4-FFF2-40B4-BE49-F238E27FC236}">
                <a16:creationId xmlns:a16="http://schemas.microsoft.com/office/drawing/2014/main" id="{D591C891-2D66-8C0A-95E6-8A495D0C93DB}"/>
              </a:ext>
            </a:extLst>
          </p:cNvPr>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a:extLst>
              <a:ext uri="{FF2B5EF4-FFF2-40B4-BE49-F238E27FC236}">
                <a16:creationId xmlns:a16="http://schemas.microsoft.com/office/drawing/2014/main" id="{ECEA1744-EFA3-6CB5-FF26-9BF60C85D47A}"/>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8" name="Picture 7">
            <a:extLst>
              <a:ext uri="{FF2B5EF4-FFF2-40B4-BE49-F238E27FC236}">
                <a16:creationId xmlns:a16="http://schemas.microsoft.com/office/drawing/2014/main" id="{B9E0D422-34CB-2940-31C0-2839DE1B5D26}"/>
              </a:ext>
            </a:extLst>
          </p:cNvPr>
          <p:cNvPicPr>
            <a:picLocks noChangeAspect="1"/>
          </p:cNvPicPr>
          <p:nvPr/>
        </p:nvPicPr>
        <p:blipFill rotWithShape="1">
          <a:blip r:embed="rId2"/>
          <a:srcRect l="25625" t="16667" r="5000" b="15555"/>
          <a:stretch/>
        </p:blipFill>
        <p:spPr>
          <a:xfrm>
            <a:off x="914400" y="693343"/>
            <a:ext cx="10363200" cy="5695092"/>
          </a:xfrm>
          <a:prstGeom prst="rect">
            <a:avLst/>
          </a:prstGeom>
        </p:spPr>
      </p:pic>
      <p:pic>
        <p:nvPicPr>
          <p:cNvPr id="2" name="Picture 1" descr="Logo, company name&#10;&#10;Description automatically generated">
            <a:extLst>
              <a:ext uri="{FF2B5EF4-FFF2-40B4-BE49-F238E27FC236}">
                <a16:creationId xmlns:a16="http://schemas.microsoft.com/office/drawing/2014/main" id="{BA13CE3C-B381-1049-3F6D-00E0111735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4106" y="0"/>
            <a:ext cx="1371600" cy="778383"/>
          </a:xfrm>
          <a:prstGeom prst="rect">
            <a:avLst/>
          </a:prstGeom>
        </p:spPr>
      </p:pic>
      <p:sp>
        <p:nvSpPr>
          <p:cNvPr id="3" name="Title 1">
            <a:extLst>
              <a:ext uri="{FF2B5EF4-FFF2-40B4-BE49-F238E27FC236}">
                <a16:creationId xmlns:a16="http://schemas.microsoft.com/office/drawing/2014/main" id="{C3A48324-C4B3-DD2C-99F4-8B2BDD772F30}"/>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Cloud Storage</a:t>
            </a:r>
          </a:p>
        </p:txBody>
      </p:sp>
    </p:spTree>
    <p:extLst>
      <p:ext uri="{BB962C8B-B14F-4D97-AF65-F5344CB8AC3E}">
        <p14:creationId xmlns:p14="http://schemas.microsoft.com/office/powerpoint/2010/main" val="3882723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7C0536-612E-4044-8360-19D6CDCD62ED}"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Storage as a Service</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838200" y="1447800"/>
            <a:ext cx="10363200" cy="3170099"/>
          </a:xfrm>
          <a:prstGeom prst="rect">
            <a:avLst/>
          </a:prstGeom>
        </p:spPr>
        <p:txBody>
          <a:bodyPr wrap="square">
            <a:spAutoFit/>
          </a:bodyPr>
          <a:lstStyle/>
          <a:p>
            <a:r>
              <a:rPr lang="en-US" sz="2000" b="1" dirty="0">
                <a:solidFill>
                  <a:srgbClr val="262626"/>
                </a:solidFill>
                <a:latin typeface="Times New Roman" panose="02020603050405020304" pitchFamily="18" charset="0"/>
                <a:cs typeface="Times New Roman" panose="02020603050405020304" pitchFamily="18" charset="0"/>
              </a:rPr>
              <a:t>What Is Storage as a Service?</a:t>
            </a:r>
          </a:p>
          <a:p>
            <a:pPr marL="342900" indent="-342900">
              <a:buFont typeface="Arial" panose="020B0604020202020204" pitchFamily="34" charset="0"/>
              <a:buChar char="•"/>
            </a:pPr>
            <a:endParaRPr lang="en-US" sz="2000" b="1" dirty="0">
              <a:solidFill>
                <a:srgbClr val="262626"/>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rgbClr val="262626"/>
                </a:solidFill>
                <a:latin typeface="Times New Roman" panose="02020603050405020304" pitchFamily="18" charset="0"/>
                <a:cs typeface="Times New Roman" panose="02020603050405020304" pitchFamily="18" charset="0"/>
              </a:rPr>
              <a:t>Storage as a Service </a:t>
            </a:r>
            <a:r>
              <a:rPr lang="en-US" sz="2000">
                <a:solidFill>
                  <a:srgbClr val="262626"/>
                </a:solidFill>
                <a:latin typeface="Times New Roman" panose="02020603050405020304" pitchFamily="18" charset="0"/>
                <a:cs typeface="Times New Roman" panose="02020603050405020304" pitchFamily="18" charset="0"/>
              </a:rPr>
              <a:t>or SaaS </a:t>
            </a:r>
            <a:r>
              <a:rPr lang="en-US" sz="2000" dirty="0">
                <a:solidFill>
                  <a:srgbClr val="262626"/>
                </a:solidFill>
                <a:latin typeface="Times New Roman" panose="02020603050405020304" pitchFamily="18" charset="0"/>
                <a:cs typeface="Times New Roman" panose="02020603050405020304" pitchFamily="18" charset="0"/>
              </a:rPr>
              <a:t>is cloud storage that you rent from a Cloud Service Provider (CSP) and that provides basic ways to access that storage. </a:t>
            </a:r>
          </a:p>
          <a:p>
            <a:pPr marL="342900" indent="-342900">
              <a:buFont typeface="Arial" panose="020B0604020202020204" pitchFamily="34" charset="0"/>
              <a:buChar char="•"/>
            </a:pPr>
            <a:endParaRPr lang="en-US" sz="2000" dirty="0">
              <a:solidFill>
                <a:srgbClr val="262626"/>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rgbClr val="262626"/>
                </a:solidFill>
                <a:latin typeface="Times New Roman" panose="02020603050405020304" pitchFamily="18" charset="0"/>
                <a:cs typeface="Times New Roman" panose="02020603050405020304" pitchFamily="18" charset="0"/>
              </a:rPr>
              <a:t>Enterprises, small and medium businesses, home offices, and individuals can use the cloud for multimedia storage, data repositories, data backup and recovery, and disaster recovery. </a:t>
            </a:r>
          </a:p>
          <a:p>
            <a:pPr marL="342900" indent="-342900">
              <a:buFont typeface="Arial" panose="020B0604020202020204" pitchFamily="34" charset="0"/>
              <a:buChar char="•"/>
            </a:pPr>
            <a:endParaRPr lang="en-US" sz="2000" dirty="0">
              <a:solidFill>
                <a:srgbClr val="262626"/>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rgbClr val="262626"/>
                </a:solidFill>
                <a:latin typeface="Times New Roman" panose="02020603050405020304" pitchFamily="18" charset="0"/>
                <a:cs typeface="Times New Roman" panose="02020603050405020304" pitchFamily="18" charset="0"/>
              </a:rPr>
              <a:t>There are also higher-tier managed services that build on top of </a:t>
            </a:r>
            <a:r>
              <a:rPr lang="en-US" sz="2000" dirty="0" err="1">
                <a:solidFill>
                  <a:srgbClr val="262626"/>
                </a:solidFill>
                <a:latin typeface="Times New Roman" panose="02020603050405020304" pitchFamily="18" charset="0"/>
                <a:cs typeface="Times New Roman" panose="02020603050405020304" pitchFamily="18" charset="0"/>
              </a:rPr>
              <a:t>STaaS</a:t>
            </a:r>
            <a:r>
              <a:rPr lang="en-US" sz="2000" dirty="0">
                <a:solidFill>
                  <a:srgbClr val="262626"/>
                </a:solidFill>
                <a:latin typeface="Times New Roman" panose="02020603050405020304" pitchFamily="18" charset="0"/>
                <a:cs typeface="Times New Roman" panose="02020603050405020304" pitchFamily="18" charset="0"/>
              </a:rPr>
              <a:t>, such as Database as a Service, in which you can write data into tables that are hosted through CSP resources.</a:t>
            </a:r>
          </a:p>
        </p:txBody>
      </p:sp>
    </p:spTree>
    <p:extLst>
      <p:ext uri="{BB962C8B-B14F-4D97-AF65-F5344CB8AC3E}">
        <p14:creationId xmlns:p14="http://schemas.microsoft.com/office/powerpoint/2010/main" val="2587480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86ACC6-8374-4004-9E90-B59A11E22B5C}"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Storage as a Service</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1219200" y="1752600"/>
            <a:ext cx="10058400" cy="234532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262626"/>
                </a:solidFill>
                <a:latin typeface="Times New Roman" panose="02020603050405020304" pitchFamily="18" charset="0"/>
                <a:cs typeface="Times New Roman" panose="02020603050405020304" pitchFamily="18" charset="0"/>
              </a:rPr>
              <a:t>The key benefit to SaaS is that you are offloading the cost and effort to manage data storage infrastructure and technology to a third-party CSP. </a:t>
            </a:r>
          </a:p>
          <a:p>
            <a:pPr marL="342900" indent="-342900">
              <a:lnSpc>
                <a:spcPct val="150000"/>
              </a:lnSpc>
              <a:buFont typeface="Arial" panose="020B0604020202020204" pitchFamily="34" charset="0"/>
              <a:buChar char="•"/>
            </a:pPr>
            <a:endParaRPr lang="en-US" sz="2000" dirty="0">
              <a:solidFill>
                <a:srgbClr val="262626"/>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a:solidFill>
                  <a:srgbClr val="262626"/>
                </a:solidFill>
                <a:latin typeface="Times New Roman" panose="02020603050405020304" pitchFamily="18" charset="0"/>
                <a:cs typeface="Times New Roman" panose="02020603050405020304" pitchFamily="18" charset="0"/>
              </a:rPr>
              <a:t>This makes it much more effective to scale up storage resources without investing in new hardware or taking on configuration costs. </a:t>
            </a:r>
          </a:p>
        </p:txBody>
      </p:sp>
    </p:spTree>
    <p:extLst>
      <p:ext uri="{BB962C8B-B14F-4D97-AF65-F5344CB8AC3E}">
        <p14:creationId xmlns:p14="http://schemas.microsoft.com/office/powerpoint/2010/main" val="4244421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B08118-302F-43FC-A31B-CBAB8582B0D3}"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Storage as a Service</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8194" name="Picture 2" descr="20 BEST Free Cloud Storage Providers (Reliable Online Storage i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798" y="1023826"/>
            <a:ext cx="7754203" cy="42339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90688" y="5592839"/>
            <a:ext cx="4382225" cy="369332"/>
          </a:xfrm>
          <a:prstGeom prst="rect">
            <a:avLst/>
          </a:prstGeom>
        </p:spPr>
        <p:txBody>
          <a:bodyPr wrap="none">
            <a:spAutoFit/>
          </a:bodyPr>
          <a:lstStyle/>
          <a:p>
            <a:r>
              <a:rPr lang="en-IN" u="sng" dirty="0"/>
              <a:t>Fig: 4 Statistics details of Storage as a Service</a:t>
            </a:r>
          </a:p>
        </p:txBody>
      </p:sp>
    </p:spTree>
    <p:extLst>
      <p:ext uri="{BB962C8B-B14F-4D97-AF65-F5344CB8AC3E}">
        <p14:creationId xmlns:p14="http://schemas.microsoft.com/office/powerpoint/2010/main" val="288966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F618CD-5B3D-4EA9-8AF2-209965934553}"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Advantages of Cloud Storage</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9218" name="Picture 2" descr="Pros and Cons of Cloud Storage: Is Cloud Storage right for your data? -  Businesstechweekl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051" y="990600"/>
            <a:ext cx="77724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61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85348-A8DB-000B-699D-CD5038D2E7F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84DE4E7-95F1-D528-75B6-9AE962B67D36}"/>
              </a:ext>
            </a:extLst>
          </p:cNvPr>
          <p:cNvSpPr>
            <a:spLocks noGrp="1"/>
          </p:cNvSpPr>
          <p:nvPr>
            <p:ph type="dt" sz="half" idx="10"/>
          </p:nvPr>
        </p:nvSpPr>
        <p:spPr/>
        <p:txBody>
          <a:bodyPr/>
          <a:lstStyle/>
          <a:p>
            <a:fld id="{85F618CD-5B3D-4EA9-8AF2-209965934553}" type="datetime1">
              <a:rPr lang="en-US" smtClean="0"/>
              <a:t>2/1/2025</a:t>
            </a:fld>
            <a:endParaRPr lang="en-US"/>
          </a:p>
        </p:txBody>
      </p:sp>
      <p:sp>
        <p:nvSpPr>
          <p:cNvPr id="6" name="Slide Number Placeholder 5">
            <a:extLst>
              <a:ext uri="{FF2B5EF4-FFF2-40B4-BE49-F238E27FC236}">
                <a16:creationId xmlns:a16="http://schemas.microsoft.com/office/drawing/2014/main" id="{31ACF8FF-1E9D-980B-F897-905A550E779B}"/>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a:extLst>
              <a:ext uri="{FF2B5EF4-FFF2-40B4-BE49-F238E27FC236}">
                <a16:creationId xmlns:a16="http://schemas.microsoft.com/office/drawing/2014/main" id="{B0711DEB-AB5A-BF96-2F0B-4EBBFFC2035F}"/>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Recap</a:t>
            </a:r>
          </a:p>
        </p:txBody>
      </p:sp>
      <p:pic>
        <p:nvPicPr>
          <p:cNvPr id="9" name="Picture 8" descr="Logo, company name&#10;&#10;Description automatically generated">
            <a:extLst>
              <a:ext uri="{FF2B5EF4-FFF2-40B4-BE49-F238E27FC236}">
                <a16:creationId xmlns:a16="http://schemas.microsoft.com/office/drawing/2014/main" id="{6C598014-47B4-EFE5-66BF-0DFB6BB369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a:extLst>
              <a:ext uri="{FF2B5EF4-FFF2-40B4-BE49-F238E27FC236}">
                <a16:creationId xmlns:a16="http://schemas.microsoft.com/office/drawing/2014/main" id="{94D7862B-4656-BFE0-2AA4-4656FE745CD2}"/>
              </a:ext>
            </a:extLst>
          </p:cNvPr>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3" name="TextBox 2">
            <a:extLst>
              <a:ext uri="{FF2B5EF4-FFF2-40B4-BE49-F238E27FC236}">
                <a16:creationId xmlns:a16="http://schemas.microsoft.com/office/drawing/2014/main" id="{7E0B7E16-6644-1D65-71DB-063E2A390EAE}"/>
              </a:ext>
            </a:extLst>
          </p:cNvPr>
          <p:cNvSpPr txBox="1"/>
          <p:nvPr/>
        </p:nvSpPr>
        <p:spPr>
          <a:xfrm>
            <a:off x="609600" y="1143000"/>
            <a:ext cx="7772400" cy="954107"/>
          </a:xfrm>
          <a:prstGeom prst="rect">
            <a:avLst/>
          </a:prstGeom>
          <a:noFill/>
        </p:spPr>
        <p:txBody>
          <a:bodyPr wrap="square">
            <a:spAutoFit/>
          </a:bodyPr>
          <a:lstStyle/>
          <a:p>
            <a:pPr marL="285750" indent="-285750">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rPr>
              <a:t>Cloud Storage – Storage-as-a-Service</a:t>
            </a:r>
          </a:p>
          <a:p>
            <a:pPr marL="285750" indent="-285750">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rPr>
              <a:t>Advantages of Cloud Storage	</a:t>
            </a:r>
          </a:p>
        </p:txBody>
      </p:sp>
    </p:spTree>
    <p:extLst>
      <p:ext uri="{BB962C8B-B14F-4D97-AF65-F5344CB8AC3E}">
        <p14:creationId xmlns:p14="http://schemas.microsoft.com/office/powerpoint/2010/main" val="2305176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B3E0-B641-39E5-F37C-AE535F68D2D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EDA4AE6-AC19-C93D-3AB8-96BAAD61AB1B}"/>
              </a:ext>
            </a:extLst>
          </p:cNvPr>
          <p:cNvSpPr>
            <a:spLocks noGrp="1"/>
          </p:cNvSpPr>
          <p:nvPr>
            <p:ph type="dt" sz="half" idx="10"/>
          </p:nvPr>
        </p:nvSpPr>
        <p:spPr/>
        <p:txBody>
          <a:bodyPr/>
          <a:lstStyle/>
          <a:p>
            <a:fld id="{85F618CD-5B3D-4EA9-8AF2-209965934553}" type="datetime1">
              <a:rPr lang="en-US" smtClean="0"/>
              <a:t>2/1/2025</a:t>
            </a:fld>
            <a:endParaRPr lang="en-US"/>
          </a:p>
        </p:txBody>
      </p:sp>
      <p:sp>
        <p:nvSpPr>
          <p:cNvPr id="6" name="Slide Number Placeholder 5">
            <a:extLst>
              <a:ext uri="{FF2B5EF4-FFF2-40B4-BE49-F238E27FC236}">
                <a16:creationId xmlns:a16="http://schemas.microsoft.com/office/drawing/2014/main" id="{60B6A835-217A-408E-28F9-E17AF0B8B7D4}"/>
              </a:ext>
            </a:extLst>
          </p:cNvPr>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a:extLst>
              <a:ext uri="{FF2B5EF4-FFF2-40B4-BE49-F238E27FC236}">
                <a16:creationId xmlns:a16="http://schemas.microsoft.com/office/drawing/2014/main" id="{E8029012-8259-B964-306C-72570EDE77CA}"/>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Daily Quiz</a:t>
            </a:r>
          </a:p>
        </p:txBody>
      </p:sp>
      <p:pic>
        <p:nvPicPr>
          <p:cNvPr id="9" name="Picture 8" descr="Logo, company name&#10;&#10;Description automatically generated">
            <a:extLst>
              <a:ext uri="{FF2B5EF4-FFF2-40B4-BE49-F238E27FC236}">
                <a16:creationId xmlns:a16="http://schemas.microsoft.com/office/drawing/2014/main" id="{AB6AD340-74A8-AC2E-7F94-9F1C37A55D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a:extLst>
              <a:ext uri="{FF2B5EF4-FFF2-40B4-BE49-F238E27FC236}">
                <a16:creationId xmlns:a16="http://schemas.microsoft.com/office/drawing/2014/main" id="{6ADEF14F-1C7C-3116-8DE1-F29F98E665AF}"/>
              </a:ext>
            </a:extLst>
          </p:cNvPr>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5" name="TextBox 4">
            <a:extLst>
              <a:ext uri="{FF2B5EF4-FFF2-40B4-BE49-F238E27FC236}">
                <a16:creationId xmlns:a16="http://schemas.microsoft.com/office/drawing/2014/main" id="{B52F074C-6600-6202-CD18-EEC91974E75A}"/>
              </a:ext>
            </a:extLst>
          </p:cNvPr>
          <p:cNvSpPr txBox="1"/>
          <p:nvPr/>
        </p:nvSpPr>
        <p:spPr>
          <a:xfrm>
            <a:off x="229926" y="914400"/>
            <a:ext cx="6094674" cy="2308324"/>
          </a:xfrm>
          <a:prstGeom prst="rect">
            <a:avLst/>
          </a:prstGeom>
          <a:noFill/>
        </p:spPr>
        <p:txBody>
          <a:bodyPr wrap="square">
            <a:spAutoFit/>
          </a:bodyPr>
          <a:lstStyle/>
          <a:p>
            <a:r>
              <a:rPr lang="en-US" b="1" dirty="0"/>
              <a:t>1. What is the primary purpose of cloud storage?</a:t>
            </a:r>
            <a:br>
              <a:rPr lang="en-US" dirty="0"/>
            </a:br>
            <a:r>
              <a:rPr lang="en-US" dirty="0"/>
              <a:t>a) To store data on physical devices only</a:t>
            </a:r>
            <a:br>
              <a:rPr lang="en-US" dirty="0"/>
            </a:br>
            <a:r>
              <a:rPr lang="en-US" dirty="0"/>
              <a:t>b) To provide scalable and on-demand storage over the internet</a:t>
            </a:r>
            <a:br>
              <a:rPr lang="en-US" dirty="0"/>
            </a:br>
            <a:r>
              <a:rPr lang="en-US" dirty="0"/>
              <a:t>c) To restrict data access to a single user</a:t>
            </a:r>
            <a:br>
              <a:rPr lang="en-US" dirty="0"/>
            </a:br>
            <a:r>
              <a:rPr lang="en-US" dirty="0"/>
              <a:t>d) To eliminate the need for data security</a:t>
            </a:r>
          </a:p>
          <a:p>
            <a:r>
              <a:rPr lang="en-US" b="1" dirty="0"/>
              <a:t>Answer:</a:t>
            </a:r>
            <a:r>
              <a:rPr lang="en-US" dirty="0"/>
              <a:t> b) To provide scalable and on-demand storage over the internet</a:t>
            </a:r>
          </a:p>
        </p:txBody>
      </p:sp>
      <p:sp>
        <p:nvSpPr>
          <p:cNvPr id="11" name="TextBox 10">
            <a:extLst>
              <a:ext uri="{FF2B5EF4-FFF2-40B4-BE49-F238E27FC236}">
                <a16:creationId xmlns:a16="http://schemas.microsoft.com/office/drawing/2014/main" id="{DB71748F-0544-CBDD-DB9F-8C236B68DCFE}"/>
              </a:ext>
            </a:extLst>
          </p:cNvPr>
          <p:cNvSpPr txBox="1"/>
          <p:nvPr/>
        </p:nvSpPr>
        <p:spPr>
          <a:xfrm>
            <a:off x="229926" y="3351549"/>
            <a:ext cx="5485074" cy="2862322"/>
          </a:xfrm>
          <a:prstGeom prst="rect">
            <a:avLst/>
          </a:prstGeom>
          <a:noFill/>
        </p:spPr>
        <p:txBody>
          <a:bodyPr wrap="square">
            <a:spAutoFit/>
          </a:bodyPr>
          <a:lstStyle/>
          <a:p>
            <a:r>
              <a:rPr lang="en-US" b="1" dirty="0"/>
              <a:t>2. What is Storage-as-a-Service (</a:t>
            </a:r>
            <a:r>
              <a:rPr lang="en-US" b="1" dirty="0" err="1"/>
              <a:t>STaaS</a:t>
            </a:r>
            <a:r>
              <a:rPr lang="en-US" b="1" dirty="0"/>
              <a:t>)?</a:t>
            </a:r>
            <a:br>
              <a:rPr lang="en-US" dirty="0"/>
            </a:br>
            <a:r>
              <a:rPr lang="en-US" dirty="0"/>
              <a:t>a) A service that provides storage solutions over the cloud on a subscription basis</a:t>
            </a:r>
            <a:br>
              <a:rPr lang="en-US" dirty="0"/>
            </a:br>
            <a:r>
              <a:rPr lang="en-US" dirty="0"/>
              <a:t>b) A local data storage method using external hard drives</a:t>
            </a:r>
            <a:br>
              <a:rPr lang="en-US" dirty="0"/>
            </a:br>
            <a:r>
              <a:rPr lang="en-US" dirty="0"/>
              <a:t>c) A security model for protecting data in cloud computing</a:t>
            </a:r>
            <a:br>
              <a:rPr lang="en-US" dirty="0"/>
            </a:br>
            <a:r>
              <a:rPr lang="en-US" dirty="0"/>
              <a:t>d) A cloud service that only allows data retrieval but not storage</a:t>
            </a:r>
          </a:p>
          <a:p>
            <a:r>
              <a:rPr lang="en-US" b="1" dirty="0"/>
              <a:t>Answer:</a:t>
            </a:r>
            <a:r>
              <a:rPr lang="en-US" dirty="0"/>
              <a:t> a) A service that provides storage solutions over the cloud on a subscription basis</a:t>
            </a:r>
          </a:p>
        </p:txBody>
      </p:sp>
      <p:sp>
        <p:nvSpPr>
          <p:cNvPr id="13" name="TextBox 12">
            <a:extLst>
              <a:ext uri="{FF2B5EF4-FFF2-40B4-BE49-F238E27FC236}">
                <a16:creationId xmlns:a16="http://schemas.microsoft.com/office/drawing/2014/main" id="{BEEF4BE2-8EA6-65B9-83B5-B4B0386D4406}"/>
              </a:ext>
            </a:extLst>
          </p:cNvPr>
          <p:cNvSpPr txBox="1"/>
          <p:nvPr/>
        </p:nvSpPr>
        <p:spPr>
          <a:xfrm>
            <a:off x="5943600" y="832491"/>
            <a:ext cx="6094674" cy="2308324"/>
          </a:xfrm>
          <a:prstGeom prst="rect">
            <a:avLst/>
          </a:prstGeom>
          <a:noFill/>
        </p:spPr>
        <p:txBody>
          <a:bodyPr wrap="square">
            <a:spAutoFit/>
          </a:bodyPr>
          <a:lstStyle/>
          <a:p>
            <a:r>
              <a:rPr lang="en-US" b="1" dirty="0"/>
              <a:t>3. Which of the following is NOT an advantage of cloud storage?</a:t>
            </a:r>
            <a:br>
              <a:rPr lang="en-US" dirty="0"/>
            </a:br>
            <a:r>
              <a:rPr lang="en-US" dirty="0"/>
              <a:t>a) Accessibility from any location with an internet connection</a:t>
            </a:r>
            <a:br>
              <a:rPr lang="en-US" dirty="0"/>
            </a:br>
            <a:r>
              <a:rPr lang="en-US" dirty="0"/>
              <a:t>b) Automatic backups and disaster recovery</a:t>
            </a:r>
            <a:br>
              <a:rPr lang="en-US" dirty="0"/>
            </a:br>
            <a:r>
              <a:rPr lang="en-US" dirty="0"/>
              <a:t>c) Unlimited free storage for all users</a:t>
            </a:r>
            <a:br>
              <a:rPr lang="en-US" dirty="0"/>
            </a:br>
            <a:r>
              <a:rPr lang="en-US" dirty="0"/>
              <a:t>d) Scalability to increase or decrease storage capacity as needed</a:t>
            </a:r>
          </a:p>
          <a:p>
            <a:r>
              <a:rPr lang="en-US" b="1" dirty="0"/>
              <a:t>Answer:</a:t>
            </a:r>
            <a:r>
              <a:rPr lang="en-US" dirty="0"/>
              <a:t> c) Unlimited free storage for all users</a:t>
            </a:r>
          </a:p>
        </p:txBody>
      </p:sp>
      <p:sp>
        <p:nvSpPr>
          <p:cNvPr id="15" name="TextBox 14">
            <a:extLst>
              <a:ext uri="{FF2B5EF4-FFF2-40B4-BE49-F238E27FC236}">
                <a16:creationId xmlns:a16="http://schemas.microsoft.com/office/drawing/2014/main" id="{A2CFFCDA-3141-8965-B9E1-98D64E6D1641}"/>
              </a:ext>
            </a:extLst>
          </p:cNvPr>
          <p:cNvSpPr txBox="1"/>
          <p:nvPr/>
        </p:nvSpPr>
        <p:spPr>
          <a:xfrm>
            <a:off x="5943600" y="3369414"/>
            <a:ext cx="6094674" cy="2031325"/>
          </a:xfrm>
          <a:prstGeom prst="rect">
            <a:avLst/>
          </a:prstGeom>
          <a:noFill/>
        </p:spPr>
        <p:txBody>
          <a:bodyPr wrap="square">
            <a:spAutoFit/>
          </a:bodyPr>
          <a:lstStyle/>
          <a:p>
            <a:r>
              <a:rPr lang="en-US" b="1" dirty="0"/>
              <a:t>4. Which of the following is NOT a major cloud storage provider?</a:t>
            </a:r>
            <a:br>
              <a:rPr lang="en-US" dirty="0"/>
            </a:br>
            <a:r>
              <a:rPr lang="en-US" dirty="0"/>
              <a:t>a) Google Drive</a:t>
            </a:r>
            <a:br>
              <a:rPr lang="en-US" dirty="0"/>
            </a:br>
            <a:r>
              <a:rPr lang="en-US" dirty="0"/>
              <a:t>b) AWS S3</a:t>
            </a:r>
            <a:br>
              <a:rPr lang="en-US" dirty="0"/>
            </a:br>
            <a:r>
              <a:rPr lang="en-US" dirty="0"/>
              <a:t>c) Microsoft OneDrive</a:t>
            </a:r>
            <a:br>
              <a:rPr lang="en-US" dirty="0"/>
            </a:br>
            <a:r>
              <a:rPr lang="en-US" dirty="0"/>
              <a:t>d) Adobe Photoshop</a:t>
            </a:r>
          </a:p>
          <a:p>
            <a:r>
              <a:rPr lang="en-US" b="1" dirty="0"/>
              <a:t>Answer:</a:t>
            </a:r>
            <a:r>
              <a:rPr lang="en-US" dirty="0"/>
              <a:t> d) Adobe Photoshop</a:t>
            </a:r>
          </a:p>
        </p:txBody>
      </p:sp>
    </p:spTree>
    <p:extLst>
      <p:ext uri="{BB962C8B-B14F-4D97-AF65-F5344CB8AC3E}">
        <p14:creationId xmlns:p14="http://schemas.microsoft.com/office/powerpoint/2010/main" val="3578617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579E90-D686-4BD7-B8C4-43BA588001FB}"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Cloud Storage Providers : S3,RDS,EBS</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2895600" y="1447800"/>
            <a:ext cx="7772400" cy="2345322"/>
          </a:xfrm>
          <a:prstGeom prst="rect">
            <a:avLst/>
          </a:prstGeom>
        </p:spPr>
        <p:txBody>
          <a:bodyPr wrap="square">
            <a:spAutoFit/>
          </a:bodyPr>
          <a:lstStyle/>
          <a:p>
            <a:pPr>
              <a:lnSpc>
                <a:spcPct val="150000"/>
              </a:lnSpc>
            </a:pPr>
            <a:r>
              <a:rPr lang="en-US" sz="2000" dirty="0">
                <a:solidFill>
                  <a:srgbClr val="000000"/>
                </a:solidFill>
                <a:latin typeface="Times New Roman" panose="02020603050405020304" pitchFamily="18" charset="0"/>
                <a:cs typeface="Times New Roman" panose="02020603050405020304" pitchFamily="18" charset="0"/>
              </a:rPr>
              <a:t>The traditional storage services have become extinct as cloud storage services come into the picture.</a:t>
            </a:r>
          </a:p>
          <a:p>
            <a:pPr>
              <a:lnSpc>
                <a:spcPct val="150000"/>
              </a:lnSpc>
            </a:pPr>
            <a:r>
              <a:rPr lang="en-US" sz="2000" b="1" dirty="0">
                <a:solidFill>
                  <a:srgbClr val="000000"/>
                </a:solidFill>
                <a:latin typeface="Times New Roman" panose="02020603050405020304" pitchFamily="18" charset="0"/>
                <a:cs typeface="Times New Roman" panose="02020603050405020304" pitchFamily="18" charset="0"/>
              </a:rPr>
              <a:t>Elastic File Storage (EFS), Elastic Block Storage (EBS), </a:t>
            </a:r>
            <a:r>
              <a:rPr lang="en-US" sz="2000" dirty="0">
                <a:solidFill>
                  <a:srgbClr val="000000"/>
                </a:solidFill>
                <a:latin typeface="Times New Roman" panose="02020603050405020304" pitchFamily="18" charset="0"/>
                <a:cs typeface="Times New Roman" panose="02020603050405020304" pitchFamily="18" charset="0"/>
              </a:rPr>
              <a:t>and</a:t>
            </a:r>
            <a:r>
              <a:rPr lang="en-US" sz="2000" b="1" dirty="0">
                <a:solidFill>
                  <a:srgbClr val="000000"/>
                </a:solidFill>
                <a:latin typeface="Times New Roman" panose="02020603050405020304" pitchFamily="18" charset="0"/>
                <a:cs typeface="Times New Roman" panose="02020603050405020304" pitchFamily="18" charset="0"/>
              </a:rPr>
              <a:t> Simple Storage Service (S3)</a:t>
            </a:r>
            <a:r>
              <a:rPr lang="en-US" sz="2000" dirty="0">
                <a:solidFill>
                  <a:srgbClr val="000000"/>
                </a:solidFill>
                <a:latin typeface="Times New Roman" panose="02020603050405020304" pitchFamily="18" charset="0"/>
                <a:cs typeface="Times New Roman" panose="02020603050405020304" pitchFamily="18" charset="0"/>
              </a:rPr>
              <a:t> are AWS’s three different storage types that can be used for different types of workload needs.</a:t>
            </a:r>
          </a:p>
        </p:txBody>
      </p:sp>
    </p:spTree>
    <p:extLst>
      <p:ext uri="{BB962C8B-B14F-4D97-AF65-F5344CB8AC3E}">
        <p14:creationId xmlns:p14="http://schemas.microsoft.com/office/powerpoint/2010/main" val="47017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28552F-1A51-4FF9-929E-3F3D3497B415}" type="datetime1">
              <a:rPr lang="en-US" smtClean="0"/>
              <a:t>2/1/2025</a:t>
            </a:fld>
            <a:endParaRPr lang="en-US"/>
          </a:p>
        </p:txBody>
      </p:sp>
      <p:sp>
        <p:nvSpPr>
          <p:cNvPr id="12" name="Content Placeholder 2"/>
          <p:cNvSpPr txBox="1">
            <a:spLocks/>
          </p:cNvSpPr>
          <p:nvPr/>
        </p:nvSpPr>
        <p:spPr>
          <a:xfrm>
            <a:off x="2284268" y="1783123"/>
            <a:ext cx="7886700" cy="14419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135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8EB67B7-CEE6-4E22-B7C3-4089AD660F1A}"/>
              </a:ext>
            </a:extLst>
          </p:cNvPr>
          <p:cNvSpPr txBox="1">
            <a:spLocks/>
          </p:cNvSpPr>
          <p:nvPr/>
        </p:nvSpPr>
        <p:spPr>
          <a:xfrm>
            <a:off x="28194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Recap</a:t>
            </a:r>
          </a:p>
        </p:txBody>
      </p:sp>
      <p:sp>
        <p:nvSpPr>
          <p:cNvPr id="3" name="Content Placeholder 2">
            <a:extLst>
              <a:ext uri="{FF2B5EF4-FFF2-40B4-BE49-F238E27FC236}">
                <a16:creationId xmlns:a16="http://schemas.microsoft.com/office/drawing/2014/main" id="{EE92A834-08E2-4479-9CF1-4688DC6EA92E}"/>
              </a:ext>
            </a:extLst>
          </p:cNvPr>
          <p:cNvSpPr>
            <a:spLocks noGrp="1"/>
          </p:cNvSpPr>
          <p:nvPr>
            <p:ph idx="1"/>
          </p:nvPr>
        </p:nvSpPr>
        <p:spPr>
          <a:xfrm>
            <a:off x="604520" y="1166018"/>
            <a:ext cx="10972800" cy="4525963"/>
          </a:xfrm>
        </p:spPr>
        <p:txBody>
          <a:bodyPr>
            <a:normAutofit/>
          </a:bodyPr>
          <a:lstStyle/>
          <a:p>
            <a:pPr algn="just" rtl="0" fontAlgn="base">
              <a:buFont typeface="Arial" panose="020B0604020202020204" pitchFamily="34" charset="0"/>
              <a:buChar char="•"/>
            </a:pPr>
            <a:r>
              <a:rPr lang="en-US" sz="2400" b="1" i="0" u="none" strike="noStrike" dirty="0">
                <a:solidFill>
                  <a:srgbClr val="000000"/>
                </a:solidFill>
                <a:effectLst/>
                <a:latin typeface="Times New Roman" panose="02020603050405020304" pitchFamily="18" charset="0"/>
              </a:rPr>
              <a:t>Service Oriented architecture : </a:t>
            </a:r>
            <a:r>
              <a:rPr lang="en-US" sz="2400" b="0" i="0" u="none" strike="noStrike" dirty="0">
                <a:solidFill>
                  <a:srgbClr val="000000"/>
                </a:solidFill>
                <a:effectLst/>
                <a:latin typeface="Times New Roman" panose="02020603050405020304" pitchFamily="18" charset="0"/>
              </a:rPr>
              <a:t>Rest &amp; Systems of system</a:t>
            </a:r>
            <a:r>
              <a:rPr lang="en-US" sz="2400" b="0" i="0" dirty="0">
                <a:solidFill>
                  <a:srgbClr val="000000"/>
                </a:solidFill>
                <a:effectLst/>
                <a:latin typeface="Times New Roman" panose="02020603050405020304" pitchFamily="18" charset="0"/>
              </a:rPr>
              <a:t>​</a:t>
            </a:r>
            <a:endParaRPr lang="en-US" sz="1800" b="0" i="0" dirty="0">
              <a:effectLst/>
              <a:latin typeface="Arial" panose="020B0604020202020204" pitchFamily="34" charset="0"/>
            </a:endParaRPr>
          </a:p>
          <a:p>
            <a:pPr algn="just" rtl="0" fontAlgn="base">
              <a:buFont typeface="Arial" panose="020B0604020202020204" pitchFamily="34" charset="0"/>
              <a:buChar char="•"/>
            </a:pPr>
            <a:r>
              <a:rPr lang="en-US" sz="2400" b="1" i="0" u="none" strike="noStrike" dirty="0">
                <a:solidFill>
                  <a:srgbClr val="000000"/>
                </a:solidFill>
                <a:effectLst/>
                <a:latin typeface="Times New Roman" panose="02020603050405020304" pitchFamily="18" charset="0"/>
              </a:rPr>
              <a:t>Web Services : </a:t>
            </a:r>
            <a:r>
              <a:rPr lang="en-US" sz="2400" b="0" i="0" u="none" strike="noStrike" dirty="0">
                <a:solidFill>
                  <a:srgbClr val="000000"/>
                </a:solidFill>
                <a:effectLst/>
                <a:latin typeface="Times New Roman" panose="02020603050405020304" pitchFamily="18" charset="0"/>
              </a:rPr>
              <a:t>Publish Subscribe Model</a:t>
            </a:r>
            <a:r>
              <a:rPr lang="en-US" sz="2400" b="0" i="0" dirty="0">
                <a:solidFill>
                  <a:srgbClr val="000000"/>
                </a:solidFill>
                <a:effectLst/>
                <a:latin typeface="Times New Roman" panose="02020603050405020304" pitchFamily="18" charset="0"/>
              </a:rPr>
              <a:t>​</a:t>
            </a:r>
            <a:endParaRPr lang="en-US" sz="1800" b="0" i="0" dirty="0">
              <a:effectLst/>
              <a:latin typeface="Arial" panose="020B0604020202020204" pitchFamily="34" charset="0"/>
            </a:endParaRPr>
          </a:p>
          <a:p>
            <a:pPr algn="just" rtl="0" fontAlgn="base">
              <a:buFont typeface="Arial" panose="020B0604020202020204" pitchFamily="34" charset="0"/>
              <a:buChar char="•"/>
            </a:pPr>
            <a:r>
              <a:rPr lang="en-US" sz="2400" b="1" i="0" u="none" strike="noStrike" dirty="0">
                <a:solidFill>
                  <a:srgbClr val="000000"/>
                </a:solidFill>
                <a:effectLst/>
                <a:latin typeface="Times New Roman" panose="02020603050405020304" pitchFamily="18" charset="0"/>
              </a:rPr>
              <a:t>Basics of Virtualization : </a:t>
            </a:r>
            <a:r>
              <a:rPr lang="en-US" sz="2400" b="0" i="0" u="none" strike="noStrike" dirty="0">
                <a:solidFill>
                  <a:srgbClr val="000000"/>
                </a:solidFill>
                <a:effectLst/>
                <a:latin typeface="Times New Roman" panose="02020603050405020304" pitchFamily="18" charset="0"/>
              </a:rPr>
              <a:t>Types &amp; Implementation</a:t>
            </a:r>
            <a:r>
              <a:rPr lang="en-US" sz="2400" b="0" i="0" dirty="0">
                <a:solidFill>
                  <a:srgbClr val="000000"/>
                </a:solidFill>
                <a:effectLst/>
                <a:latin typeface="Times New Roman" panose="02020603050405020304" pitchFamily="18" charset="0"/>
              </a:rPr>
              <a:t>​</a:t>
            </a:r>
            <a:endParaRPr lang="en-US" sz="1800" b="0" i="0" dirty="0">
              <a:effectLst/>
              <a:latin typeface="Arial" panose="020B0604020202020204" pitchFamily="34" charset="0"/>
            </a:endParaRPr>
          </a:p>
          <a:p>
            <a:pPr algn="just" rtl="0" fontAlgn="base">
              <a:buFont typeface="Arial" panose="020B0604020202020204" pitchFamily="34" charset="0"/>
              <a:buChar char="•"/>
            </a:pPr>
            <a:r>
              <a:rPr lang="en-US" sz="2400" b="1" i="0" u="none" strike="noStrike" dirty="0">
                <a:solidFill>
                  <a:srgbClr val="000000"/>
                </a:solidFill>
                <a:effectLst/>
                <a:latin typeface="Times New Roman" panose="02020603050405020304" pitchFamily="18" charset="0"/>
              </a:rPr>
              <a:t>Structures : </a:t>
            </a:r>
            <a:r>
              <a:rPr lang="en-US" sz="2400" b="0" i="0" u="none" strike="noStrike" dirty="0">
                <a:solidFill>
                  <a:srgbClr val="000000"/>
                </a:solidFill>
                <a:effectLst/>
                <a:latin typeface="Times New Roman" panose="02020603050405020304" pitchFamily="18" charset="0"/>
              </a:rPr>
              <a:t>Tools &amp; Mechanisms </a:t>
            </a:r>
            <a:r>
              <a:rPr lang="en-US" sz="2400" b="0" i="0" dirty="0">
                <a:solidFill>
                  <a:srgbClr val="000000"/>
                </a:solidFill>
                <a:effectLst/>
                <a:latin typeface="Times New Roman" panose="02020603050405020304" pitchFamily="18" charset="0"/>
              </a:rPr>
              <a:t>​</a:t>
            </a:r>
            <a:endParaRPr lang="en-US" sz="1800" b="0" i="0" dirty="0">
              <a:effectLst/>
              <a:latin typeface="Arial" panose="020B0604020202020204" pitchFamily="34" charset="0"/>
            </a:endParaRPr>
          </a:p>
          <a:p>
            <a:pPr algn="just" rtl="0" fontAlgn="base">
              <a:buFont typeface="Arial" panose="020B0604020202020204" pitchFamily="34" charset="0"/>
              <a:buChar char="•"/>
            </a:pPr>
            <a:r>
              <a:rPr lang="en-US" sz="2400" b="1" i="0" u="none" strike="noStrike" dirty="0">
                <a:solidFill>
                  <a:srgbClr val="000000"/>
                </a:solidFill>
                <a:effectLst/>
                <a:latin typeface="Times New Roman" panose="02020603050405020304" pitchFamily="18" charset="0"/>
              </a:rPr>
              <a:t>Virtualization of CPU </a:t>
            </a:r>
            <a:r>
              <a:rPr lang="en-US" sz="2400" b="0" i="0" u="none" strike="noStrike" dirty="0">
                <a:solidFill>
                  <a:srgbClr val="000000"/>
                </a:solidFill>
                <a:effectLst/>
                <a:latin typeface="Times New Roman" panose="02020603050405020304" pitchFamily="18" charset="0"/>
              </a:rPr>
              <a:t>– Memory- I/O devices</a:t>
            </a:r>
            <a:r>
              <a:rPr lang="en-US" sz="2400" b="0" i="0" dirty="0">
                <a:solidFill>
                  <a:srgbClr val="000000"/>
                </a:solidFill>
                <a:effectLst/>
                <a:latin typeface="Times New Roman" panose="02020603050405020304" pitchFamily="18" charset="0"/>
              </a:rPr>
              <a:t>​</a:t>
            </a:r>
            <a:endParaRPr lang="en-US" sz="1800" b="0" i="0" dirty="0">
              <a:effectLst/>
              <a:latin typeface="Arial" panose="020B0604020202020204" pitchFamily="34" charset="0"/>
            </a:endParaRPr>
          </a:p>
          <a:p>
            <a:pPr algn="just" rtl="0" fontAlgn="base">
              <a:buFont typeface="Arial" panose="020B0604020202020204" pitchFamily="34" charset="0"/>
              <a:buChar char="•"/>
            </a:pPr>
            <a:r>
              <a:rPr lang="en-US" sz="2400" b="1" i="0" u="none" strike="noStrike" dirty="0">
                <a:solidFill>
                  <a:srgbClr val="000000"/>
                </a:solidFill>
                <a:effectLst/>
                <a:latin typeface="Times New Roman" panose="02020603050405020304" pitchFamily="18" charset="0"/>
              </a:rPr>
              <a:t>Virtualization :</a:t>
            </a:r>
            <a:r>
              <a:rPr lang="en-US" sz="2400" b="0" i="0" u="none" strike="noStrike" dirty="0">
                <a:solidFill>
                  <a:srgbClr val="000000"/>
                </a:solidFill>
                <a:effectLst/>
                <a:latin typeface="Times New Roman" panose="02020603050405020304" pitchFamily="18" charset="0"/>
              </a:rPr>
              <a:t> Support &amp; Disaster Recovery</a:t>
            </a:r>
            <a:r>
              <a:rPr lang="en-US" sz="2400" b="0" i="0" dirty="0">
                <a:solidFill>
                  <a:srgbClr val="000000"/>
                </a:solidFill>
                <a:effectLst/>
                <a:latin typeface="Times New Roman" panose="02020603050405020304" pitchFamily="18" charset="0"/>
              </a:rPr>
              <a:t>​</a:t>
            </a:r>
            <a:endParaRPr lang="en-US" sz="1800" b="0" i="0" dirty="0">
              <a:effectLst/>
              <a:latin typeface="Arial" panose="020B0604020202020204" pitchFamily="34" charset="0"/>
            </a:endParaRPr>
          </a:p>
          <a:p>
            <a:pPr marL="0" indent="0">
              <a:buNone/>
            </a:pPr>
            <a:endParaRPr lang="en-IN" sz="3600" b="1" dirty="0"/>
          </a:p>
        </p:txBody>
      </p:sp>
      <p:sp>
        <p:nvSpPr>
          <p:cNvPr id="2" name="Slide Number Placeholder 1">
            <a:extLst>
              <a:ext uri="{FF2B5EF4-FFF2-40B4-BE49-F238E27FC236}">
                <a16:creationId xmlns:a16="http://schemas.microsoft.com/office/drawing/2014/main" id="{92BE8421-C12E-479A-9F67-A40F452EC327}"/>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86200" y="6334108"/>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3646169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E14953-C7BB-4EB5-876C-C38BD91FC1E2}"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Cloud Storage Providers : S3,RDS,EBS</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2050" name="Picture 2" descr="Getting Started with AWS Elastic Block Store EBS - YouTube"/>
          <p:cNvPicPr>
            <a:picLocks noChangeAspect="1" noChangeArrowheads="1"/>
          </p:cNvPicPr>
          <p:nvPr/>
        </p:nvPicPr>
        <p:blipFill rotWithShape="1">
          <a:blip r:embed="rId3">
            <a:extLst>
              <a:ext uri="{28A0092B-C50C-407E-A947-70E740481C1C}">
                <a14:useLocalDpi xmlns:a14="http://schemas.microsoft.com/office/drawing/2010/main" val="0"/>
              </a:ext>
            </a:extLst>
          </a:blip>
          <a:srcRect l="3706" t="17712" r="3704" b="11439"/>
          <a:stretch/>
        </p:blipFill>
        <p:spPr bwMode="auto">
          <a:xfrm>
            <a:off x="2934269" y="1676921"/>
            <a:ext cx="7452815"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03562" y="1047563"/>
            <a:ext cx="2961067" cy="498663"/>
          </a:xfrm>
          <a:prstGeom prst="rect">
            <a:avLst/>
          </a:prstGeom>
        </p:spPr>
        <p:txBody>
          <a:bodyPr wrap="none">
            <a:spAutoFit/>
          </a:bodyPr>
          <a:lstStyle/>
          <a:p>
            <a:pPr>
              <a:lnSpc>
                <a:spcPct val="150000"/>
              </a:lnSpc>
            </a:pPr>
            <a:r>
              <a:rPr lang="en-US" sz="2000" b="1" u="sng" dirty="0">
                <a:latin typeface="Times New Roman" panose="02020603050405020304" pitchFamily="18" charset="0"/>
                <a:cs typeface="Times New Roman" panose="02020603050405020304" pitchFamily="18" charset="0"/>
              </a:rPr>
              <a:t>Amazon Storage Services</a:t>
            </a:r>
          </a:p>
        </p:txBody>
      </p:sp>
    </p:spTree>
    <p:extLst>
      <p:ext uri="{BB962C8B-B14F-4D97-AF65-F5344CB8AC3E}">
        <p14:creationId xmlns:p14="http://schemas.microsoft.com/office/powerpoint/2010/main" val="1792505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CF1B2D-F372-49E0-9BB5-0BBC00CA5C4A}"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2895600" y="2"/>
            <a:ext cx="9296400" cy="778381"/>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Cloud Storage Providers : S3,RDS,EBS</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0"/>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304800" y="1358090"/>
            <a:ext cx="11734800" cy="4653646"/>
          </a:xfrm>
          <a:prstGeom prst="rect">
            <a:avLst/>
          </a:prstGeom>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AWS S3 (Simple Storage Service)</a:t>
            </a:r>
          </a:p>
          <a:p>
            <a:pPr>
              <a:lnSpc>
                <a:spcPct val="150000"/>
              </a:lnSpc>
            </a:pPr>
            <a:r>
              <a:rPr lang="en-US" sz="2000" b="1" dirty="0">
                <a:latin typeface="Times New Roman" panose="02020603050405020304" pitchFamily="18" charset="0"/>
                <a:cs typeface="Times New Roman" panose="02020603050405020304" pitchFamily="18" charset="0"/>
              </a:rPr>
              <a:t>AWS S3 </a:t>
            </a:r>
            <a:r>
              <a:rPr lang="en-US" sz="2000" dirty="0">
                <a:latin typeface="Times New Roman" panose="02020603050405020304" pitchFamily="18" charset="0"/>
                <a:cs typeface="Times New Roman" panose="02020603050405020304" pitchFamily="18" charset="0"/>
              </a:rPr>
              <a:t>stands for </a:t>
            </a:r>
            <a:r>
              <a:rPr lang="en-US" sz="2000" b="1" dirty="0">
                <a:latin typeface="Times New Roman" panose="02020603050405020304" pitchFamily="18" charset="0"/>
                <a:cs typeface="Times New Roman" panose="02020603050405020304" pitchFamily="18" charset="0"/>
              </a:rPr>
              <a:t>AWS Simple Storage Service. </a:t>
            </a:r>
            <a:r>
              <a:rPr lang="en-US" sz="2000" dirty="0">
                <a:latin typeface="Times New Roman" panose="02020603050405020304" pitchFamily="18" charset="0"/>
                <a:cs typeface="Times New Roman" panose="02020603050405020304" pitchFamily="18" charset="0"/>
              </a:rPr>
              <a:t>It is secure, durable, and highly scalable object storage which can store different types of files.  It’s a static storage service useful for static website hosting, media distribution, version management, big data analytics, and archiving. </a:t>
            </a: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It is easy to use with a simple web interface to store and retrieve any amount of data from anywhere on the web. Files are stored in </a:t>
            </a:r>
            <a:r>
              <a:rPr lang="en-US" sz="2000" b="1" dirty="0">
                <a:latin typeface="Times New Roman" panose="02020603050405020304" pitchFamily="18" charset="0"/>
                <a:cs typeface="Times New Roman" panose="02020603050405020304" pitchFamily="18" charset="0"/>
              </a:rPr>
              <a:t>Buckets </a:t>
            </a:r>
            <a:r>
              <a:rPr lang="en-US" sz="2000" dirty="0">
                <a:latin typeface="Times New Roman" panose="02020603050405020304" pitchFamily="18" charset="0"/>
                <a:cs typeface="Times New Roman" panose="02020603050405020304" pitchFamily="18" charset="0"/>
              </a:rPr>
              <a:t>(similar to folders) and bucket names must be unique. Files can be from </a:t>
            </a:r>
            <a:r>
              <a:rPr lang="en-US" sz="2000" b="1" dirty="0">
                <a:latin typeface="Times New Roman" panose="02020603050405020304" pitchFamily="18" charset="0"/>
                <a:cs typeface="Times New Roman" panose="02020603050405020304" pitchFamily="18" charset="0"/>
              </a:rPr>
              <a:t>0 bytes to  5TB.</a:t>
            </a: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3288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7BAD12-A794-4376-B802-72F86CCF0607}"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Cloud Storage Providers : S3,RDS</a:t>
            </a:r>
            <a:r>
              <a:rPr lang="en-US"/>
              <a:t>,EBS</a:t>
            </a:r>
            <a:endParaRPr lang="en-US" dirty="0"/>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4098" name="Picture 2" descr="amazon s3 | AWS Architecture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143000"/>
            <a:ext cx="876300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73067" y="5720834"/>
            <a:ext cx="1771382" cy="369332"/>
          </a:xfrm>
          <a:prstGeom prst="rect">
            <a:avLst/>
          </a:prstGeom>
        </p:spPr>
        <p:txBody>
          <a:bodyPr wrap="none">
            <a:spAutoFit/>
          </a:bodyPr>
          <a:lstStyle/>
          <a:p>
            <a:r>
              <a:rPr lang="en-IN" u="sng" dirty="0"/>
              <a:t>Fig 5: Amazon S3</a:t>
            </a:r>
          </a:p>
        </p:txBody>
      </p:sp>
    </p:spTree>
    <p:extLst>
      <p:ext uri="{BB962C8B-B14F-4D97-AF65-F5344CB8AC3E}">
        <p14:creationId xmlns:p14="http://schemas.microsoft.com/office/powerpoint/2010/main" val="1266008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0D79A2-9F2B-4B2E-9D13-D19579860602}"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Cloud Storage Providers : S3,RDS</a:t>
            </a:r>
            <a:r>
              <a:rPr lang="en-US"/>
              <a:t>,EBS</a:t>
            </a:r>
            <a:endParaRPr lang="en-US" dirty="0"/>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3" name="Rectangle 2"/>
          <p:cNvSpPr/>
          <p:nvPr/>
        </p:nvSpPr>
        <p:spPr>
          <a:xfrm>
            <a:off x="685800" y="1143000"/>
            <a:ext cx="10896600" cy="2806987"/>
          </a:xfrm>
          <a:prstGeom prst="rect">
            <a:avLst/>
          </a:prstGeom>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What is Amazon RDS?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Amazon Relational Database Service (RDS) is a managed SQL database service provided by Amazon Web Services (AWS). </a:t>
            </a:r>
          </a:p>
          <a:p>
            <a:pPr marL="342900" indent="-342900">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Amazon RDS supports an array of database engines to store and organize data. It also helps with </a:t>
            </a:r>
            <a:r>
              <a:rPr lang="en-US" sz="2000" u="sng" dirty="0">
                <a:latin typeface="Times New Roman" panose="02020603050405020304" pitchFamily="18" charset="0"/>
                <a:cs typeface="Times New Roman" panose="02020603050405020304" pitchFamily="18" charset="0"/>
              </a:rPr>
              <a:t>relational database</a:t>
            </a:r>
            <a:r>
              <a:rPr lang="en-US" sz="2000" dirty="0">
                <a:latin typeface="Times New Roman" panose="02020603050405020304" pitchFamily="18" charset="0"/>
                <a:cs typeface="Times New Roman" panose="02020603050405020304" pitchFamily="18" charset="0"/>
              </a:rPr>
              <a:t> management tasks, such as data migration, backup, recovery and patching.</a:t>
            </a:r>
          </a:p>
        </p:txBody>
      </p:sp>
    </p:spTree>
    <p:extLst>
      <p:ext uri="{BB962C8B-B14F-4D97-AF65-F5344CB8AC3E}">
        <p14:creationId xmlns:p14="http://schemas.microsoft.com/office/powerpoint/2010/main" val="2332577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3E35E1-1A14-437D-8473-2A5BB4ED925C}"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Cloud Storage Providers : S3,RDS,EBS</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1026" name="Picture 2" descr="Fully Managed Relational Database - Amazon RDS - Amazon Web Services"/>
          <p:cNvPicPr>
            <a:picLocks noChangeAspect="1" noChangeArrowheads="1"/>
          </p:cNvPicPr>
          <p:nvPr/>
        </p:nvPicPr>
        <p:blipFill rotWithShape="1">
          <a:blip r:embed="rId3">
            <a:extLst>
              <a:ext uri="{28A0092B-C50C-407E-A947-70E740481C1C}">
                <a14:useLocalDpi xmlns:a14="http://schemas.microsoft.com/office/drawing/2010/main" val="0"/>
              </a:ext>
            </a:extLst>
          </a:blip>
          <a:srcRect l="3062" t="6512" r="3000" b="7069"/>
          <a:stretch/>
        </p:blipFill>
        <p:spPr bwMode="auto">
          <a:xfrm>
            <a:off x="1752601" y="793750"/>
            <a:ext cx="8839199" cy="45402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211167" y="5606534"/>
            <a:ext cx="1922065" cy="369332"/>
          </a:xfrm>
          <a:prstGeom prst="rect">
            <a:avLst/>
          </a:prstGeom>
        </p:spPr>
        <p:txBody>
          <a:bodyPr wrap="none">
            <a:spAutoFit/>
          </a:bodyPr>
          <a:lstStyle/>
          <a:p>
            <a:r>
              <a:rPr lang="en-IN" u="sng" dirty="0"/>
              <a:t>Fig 5: Amazon RDS</a:t>
            </a:r>
          </a:p>
        </p:txBody>
      </p:sp>
    </p:spTree>
    <p:extLst>
      <p:ext uri="{BB962C8B-B14F-4D97-AF65-F5344CB8AC3E}">
        <p14:creationId xmlns:p14="http://schemas.microsoft.com/office/powerpoint/2010/main" val="4264209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8DBEEF-FE73-46CC-B44F-20EC71578926}"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Cloud Storage Providers : S3,RDS,EBS</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2895600" y="1081125"/>
            <a:ext cx="8229600" cy="4191981"/>
          </a:xfrm>
          <a:prstGeom prst="rect">
            <a:avLst/>
          </a:prstGeom>
        </p:spPr>
        <p:txBody>
          <a:bodyPr wrap="square">
            <a:spAutoFit/>
          </a:bodyPr>
          <a:lstStyle/>
          <a:p>
            <a:pPr>
              <a:lnSpc>
                <a:spcPct val="150000"/>
              </a:lnSpc>
            </a:pPr>
            <a:r>
              <a:rPr lang="en-US" sz="2000" b="1" dirty="0">
                <a:solidFill>
                  <a:srgbClr val="333333"/>
                </a:solidFill>
                <a:latin typeface="Times New Roman" panose="02020603050405020304" pitchFamily="18" charset="0"/>
                <a:cs typeface="Times New Roman" panose="02020603050405020304" pitchFamily="18" charset="0"/>
              </a:rPr>
              <a:t>What is Elastic Block Storage (EBS)</a:t>
            </a:r>
          </a:p>
          <a:p>
            <a:pPr marL="342900" indent="-342900">
              <a:lnSpc>
                <a:spcPct val="150000"/>
              </a:lnSpc>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Amazon Elastic Block Store (EBS)</a:t>
            </a:r>
            <a:r>
              <a:rPr lang="en-US" sz="2000" dirty="0">
                <a:solidFill>
                  <a:srgbClr val="000000"/>
                </a:solidFill>
                <a:latin typeface="Times New Roman" panose="02020603050405020304" pitchFamily="18" charset="0"/>
                <a:cs typeface="Times New Roman" panose="02020603050405020304" pitchFamily="18" charset="0"/>
              </a:rPr>
              <a:t> is an easy-to-use, high-performance block storage service designed for use with Amazon Elastic Compute Cloud (EC2) for both throughput and transaction-intensive workloads at any scale.</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 A broad range of workloads, such as relational and non-relational databases, enterprise applications, containerized applications, big data analytics engines, file systems, and media workflows are widely deployed on Amazon EBS.</a:t>
            </a:r>
          </a:p>
        </p:txBody>
      </p:sp>
    </p:spTree>
    <p:extLst>
      <p:ext uri="{BB962C8B-B14F-4D97-AF65-F5344CB8AC3E}">
        <p14:creationId xmlns:p14="http://schemas.microsoft.com/office/powerpoint/2010/main" val="1442671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438477-C315-4712-96A1-4B3FD4A7FA40}"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Cloud Storage Providers : S3,RDS,EBS</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3074" name="Picture 2" descr="初心者向け] Elastic Block StoreとElastic Files Systemの略称が似てるのでイメージを比較しました |  Developers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066800"/>
            <a:ext cx="6096000" cy="4267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181600" y="5530334"/>
            <a:ext cx="1891608" cy="369332"/>
          </a:xfrm>
          <a:prstGeom prst="rect">
            <a:avLst/>
          </a:prstGeom>
        </p:spPr>
        <p:txBody>
          <a:bodyPr wrap="none">
            <a:spAutoFit/>
          </a:bodyPr>
          <a:lstStyle/>
          <a:p>
            <a:r>
              <a:rPr lang="en-IN" u="sng" dirty="0"/>
              <a:t>Fig 6: Amazon EBS</a:t>
            </a:r>
          </a:p>
        </p:txBody>
      </p:sp>
    </p:spTree>
    <p:extLst>
      <p:ext uri="{BB962C8B-B14F-4D97-AF65-F5344CB8AC3E}">
        <p14:creationId xmlns:p14="http://schemas.microsoft.com/office/powerpoint/2010/main" val="449539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DBC3A-E72B-EB37-A878-4825FEFEAA7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A8D246C-53A1-744C-1014-049572872F23}"/>
              </a:ext>
            </a:extLst>
          </p:cNvPr>
          <p:cNvSpPr>
            <a:spLocks noGrp="1"/>
          </p:cNvSpPr>
          <p:nvPr>
            <p:ph type="dt" sz="half" idx="10"/>
          </p:nvPr>
        </p:nvSpPr>
        <p:spPr/>
        <p:txBody>
          <a:bodyPr/>
          <a:lstStyle/>
          <a:p>
            <a:fld id="{43438477-C315-4712-96A1-4B3FD4A7FA40}" type="datetime1">
              <a:rPr lang="en-US" smtClean="0"/>
              <a:t>2/1/2025</a:t>
            </a:fld>
            <a:endParaRPr lang="en-US"/>
          </a:p>
        </p:txBody>
      </p:sp>
      <p:sp>
        <p:nvSpPr>
          <p:cNvPr id="6" name="Slide Number Placeholder 5">
            <a:extLst>
              <a:ext uri="{FF2B5EF4-FFF2-40B4-BE49-F238E27FC236}">
                <a16:creationId xmlns:a16="http://schemas.microsoft.com/office/drawing/2014/main" id="{73C367DC-01AE-2E12-85AB-7617297AB0FB}"/>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a:extLst>
              <a:ext uri="{FF2B5EF4-FFF2-40B4-BE49-F238E27FC236}">
                <a16:creationId xmlns:a16="http://schemas.microsoft.com/office/drawing/2014/main" id="{9CF7E30C-2DDD-E219-8186-CEFCD701E5DB}"/>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Recap</a:t>
            </a:r>
          </a:p>
        </p:txBody>
      </p:sp>
      <p:pic>
        <p:nvPicPr>
          <p:cNvPr id="9" name="Picture 8" descr="Logo, company name&#10;&#10;Description automatically generated">
            <a:extLst>
              <a:ext uri="{FF2B5EF4-FFF2-40B4-BE49-F238E27FC236}">
                <a16:creationId xmlns:a16="http://schemas.microsoft.com/office/drawing/2014/main" id="{0D5B7653-8068-C368-A35F-CD54DE4885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a:extLst>
              <a:ext uri="{FF2B5EF4-FFF2-40B4-BE49-F238E27FC236}">
                <a16:creationId xmlns:a16="http://schemas.microsoft.com/office/drawing/2014/main" id="{4E0CB8A1-F6D6-D31C-C5B2-EBB17FF76F0E}"/>
              </a:ext>
            </a:extLst>
          </p:cNvPr>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3" name="TextBox 2">
            <a:extLst>
              <a:ext uri="{FF2B5EF4-FFF2-40B4-BE49-F238E27FC236}">
                <a16:creationId xmlns:a16="http://schemas.microsoft.com/office/drawing/2014/main" id="{93B0811A-71FF-CCFF-780E-2C1887D9FBFF}"/>
              </a:ext>
            </a:extLst>
          </p:cNvPr>
          <p:cNvSpPr txBox="1"/>
          <p:nvPr/>
        </p:nvSpPr>
        <p:spPr>
          <a:xfrm>
            <a:off x="1066800" y="1295400"/>
            <a:ext cx="6094674" cy="738664"/>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baseline="0" dirty="0">
                <a:solidFill>
                  <a:srgbClr val="000000"/>
                </a:solidFill>
                <a:latin typeface="Times New Roman" panose="02020603050405020304" pitchFamily="18" charset="0"/>
              </a:rPr>
              <a:t>Cloud Storage Providers – S3, RDS, EBS. </a:t>
            </a:r>
            <a:r>
              <a:rPr lang="en-US" sz="1800" b="0" i="0" u="none" strike="noStrike" baseline="0" dirty="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1293150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FB0A9-4097-46B1-270C-0BC443CB098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58041DE-3774-ACAD-F04D-50BD5D7A2CA7}"/>
              </a:ext>
            </a:extLst>
          </p:cNvPr>
          <p:cNvSpPr>
            <a:spLocks noGrp="1"/>
          </p:cNvSpPr>
          <p:nvPr>
            <p:ph type="dt" sz="half" idx="10"/>
          </p:nvPr>
        </p:nvSpPr>
        <p:spPr/>
        <p:txBody>
          <a:bodyPr/>
          <a:lstStyle/>
          <a:p>
            <a:fld id="{43438477-C315-4712-96A1-4B3FD4A7FA40}" type="datetime1">
              <a:rPr lang="en-US" smtClean="0"/>
              <a:t>2/1/2025</a:t>
            </a:fld>
            <a:endParaRPr lang="en-US"/>
          </a:p>
        </p:txBody>
      </p:sp>
      <p:sp>
        <p:nvSpPr>
          <p:cNvPr id="6" name="Slide Number Placeholder 5">
            <a:extLst>
              <a:ext uri="{FF2B5EF4-FFF2-40B4-BE49-F238E27FC236}">
                <a16:creationId xmlns:a16="http://schemas.microsoft.com/office/drawing/2014/main" id="{A7BE47BB-606C-6A5E-2672-73C4551AA73A}"/>
              </a:ext>
            </a:extLst>
          </p:cNvPr>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a:extLst>
              <a:ext uri="{FF2B5EF4-FFF2-40B4-BE49-F238E27FC236}">
                <a16:creationId xmlns:a16="http://schemas.microsoft.com/office/drawing/2014/main" id="{336A27E4-4984-807F-95DA-8E7647510DD6}"/>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                   Daily quiz</a:t>
            </a:r>
          </a:p>
        </p:txBody>
      </p:sp>
      <p:pic>
        <p:nvPicPr>
          <p:cNvPr id="9" name="Picture 8" descr="Logo, company name&#10;&#10;Description automatically generated">
            <a:extLst>
              <a:ext uri="{FF2B5EF4-FFF2-40B4-BE49-F238E27FC236}">
                <a16:creationId xmlns:a16="http://schemas.microsoft.com/office/drawing/2014/main" id="{4290A06E-A5A0-774E-6739-909BEB1442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a:extLst>
              <a:ext uri="{FF2B5EF4-FFF2-40B4-BE49-F238E27FC236}">
                <a16:creationId xmlns:a16="http://schemas.microsoft.com/office/drawing/2014/main" id="{8C5EEEAE-FB54-B55D-9F64-07A4520AAAE0}"/>
              </a:ext>
            </a:extLst>
          </p:cNvPr>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5" name="TextBox 4">
            <a:extLst>
              <a:ext uri="{FF2B5EF4-FFF2-40B4-BE49-F238E27FC236}">
                <a16:creationId xmlns:a16="http://schemas.microsoft.com/office/drawing/2014/main" id="{3C93C2D1-449D-2154-4E63-3BF403FE3BA1}"/>
              </a:ext>
            </a:extLst>
          </p:cNvPr>
          <p:cNvSpPr txBox="1"/>
          <p:nvPr/>
        </p:nvSpPr>
        <p:spPr>
          <a:xfrm>
            <a:off x="152400" y="1143000"/>
            <a:ext cx="6094674" cy="1754326"/>
          </a:xfrm>
          <a:prstGeom prst="rect">
            <a:avLst/>
          </a:prstGeom>
          <a:noFill/>
        </p:spPr>
        <p:txBody>
          <a:bodyPr wrap="square">
            <a:spAutoFit/>
          </a:bodyPr>
          <a:lstStyle/>
          <a:p>
            <a:r>
              <a:rPr lang="en-IN" b="1" dirty="0"/>
              <a:t>1. What does Amazon S3 primarily provide?</a:t>
            </a:r>
            <a:br>
              <a:rPr lang="en-IN" dirty="0"/>
            </a:br>
            <a:r>
              <a:rPr lang="en-IN" dirty="0"/>
              <a:t>a) Scalable object storage for various data types</a:t>
            </a:r>
            <a:br>
              <a:rPr lang="en-IN" dirty="0"/>
            </a:br>
            <a:r>
              <a:rPr lang="en-IN" dirty="0"/>
              <a:t>b) A database management system</a:t>
            </a:r>
            <a:br>
              <a:rPr lang="en-IN" dirty="0"/>
            </a:br>
            <a:r>
              <a:rPr lang="en-IN" dirty="0"/>
              <a:t>c) A computing service for running applications</a:t>
            </a:r>
            <a:br>
              <a:rPr lang="en-IN" dirty="0"/>
            </a:br>
            <a:r>
              <a:rPr lang="en-IN" dirty="0"/>
              <a:t>d) A virtual machine hosting service</a:t>
            </a:r>
          </a:p>
          <a:p>
            <a:r>
              <a:rPr lang="en-IN" b="1" dirty="0"/>
              <a:t>Answer:</a:t>
            </a:r>
            <a:r>
              <a:rPr lang="en-IN" dirty="0"/>
              <a:t> a) Scalable object storage for various data types</a:t>
            </a:r>
          </a:p>
        </p:txBody>
      </p:sp>
      <p:sp>
        <p:nvSpPr>
          <p:cNvPr id="11" name="TextBox 10">
            <a:extLst>
              <a:ext uri="{FF2B5EF4-FFF2-40B4-BE49-F238E27FC236}">
                <a16:creationId xmlns:a16="http://schemas.microsoft.com/office/drawing/2014/main" id="{5D7F0D80-BD39-5617-E62A-796329396A4F}"/>
              </a:ext>
            </a:extLst>
          </p:cNvPr>
          <p:cNvSpPr txBox="1"/>
          <p:nvPr/>
        </p:nvSpPr>
        <p:spPr>
          <a:xfrm>
            <a:off x="116619" y="3354525"/>
            <a:ext cx="6094674" cy="1754326"/>
          </a:xfrm>
          <a:prstGeom prst="rect">
            <a:avLst/>
          </a:prstGeom>
          <a:noFill/>
        </p:spPr>
        <p:txBody>
          <a:bodyPr wrap="square">
            <a:spAutoFit/>
          </a:bodyPr>
          <a:lstStyle/>
          <a:p>
            <a:r>
              <a:rPr lang="en-US" b="1" dirty="0"/>
              <a:t>2. What is Amazon RDS used for?</a:t>
            </a:r>
            <a:br>
              <a:rPr lang="en-US" dirty="0"/>
            </a:br>
            <a:r>
              <a:rPr lang="en-US" dirty="0"/>
              <a:t>a) Managing relational databases in the cloud</a:t>
            </a:r>
            <a:br>
              <a:rPr lang="en-US" dirty="0"/>
            </a:br>
            <a:r>
              <a:rPr lang="en-US" dirty="0"/>
              <a:t>b) Providing block storage for virtual machines</a:t>
            </a:r>
            <a:br>
              <a:rPr lang="en-US" dirty="0"/>
            </a:br>
            <a:r>
              <a:rPr lang="en-US" dirty="0"/>
              <a:t>c) Hosting static websites</a:t>
            </a:r>
            <a:br>
              <a:rPr lang="en-US" dirty="0"/>
            </a:br>
            <a:r>
              <a:rPr lang="en-US" dirty="0"/>
              <a:t>d) Running containerized applications</a:t>
            </a:r>
          </a:p>
          <a:p>
            <a:r>
              <a:rPr lang="en-US" b="1" dirty="0"/>
              <a:t>Answer:</a:t>
            </a:r>
            <a:r>
              <a:rPr lang="en-US" dirty="0"/>
              <a:t> a) Managing relational databases in the cloud</a:t>
            </a:r>
          </a:p>
        </p:txBody>
      </p:sp>
      <p:sp>
        <p:nvSpPr>
          <p:cNvPr id="13" name="TextBox 12">
            <a:extLst>
              <a:ext uri="{FF2B5EF4-FFF2-40B4-BE49-F238E27FC236}">
                <a16:creationId xmlns:a16="http://schemas.microsoft.com/office/drawing/2014/main" id="{15DBF027-AF7E-878A-D601-0429724A9776}"/>
              </a:ext>
            </a:extLst>
          </p:cNvPr>
          <p:cNvSpPr txBox="1"/>
          <p:nvPr/>
        </p:nvSpPr>
        <p:spPr>
          <a:xfrm>
            <a:off x="5690263" y="1091036"/>
            <a:ext cx="6094674" cy="2308324"/>
          </a:xfrm>
          <a:prstGeom prst="rect">
            <a:avLst/>
          </a:prstGeom>
          <a:noFill/>
        </p:spPr>
        <p:txBody>
          <a:bodyPr wrap="square">
            <a:spAutoFit/>
          </a:bodyPr>
          <a:lstStyle/>
          <a:p>
            <a:r>
              <a:rPr lang="en-US" b="1" dirty="0"/>
              <a:t>3. How does Amazon EBS differ from S3?</a:t>
            </a:r>
            <a:br>
              <a:rPr lang="en-US" dirty="0"/>
            </a:br>
            <a:r>
              <a:rPr lang="en-US" dirty="0"/>
              <a:t>a) EBS is a block storage service, while S3 is an object storage service</a:t>
            </a:r>
            <a:br>
              <a:rPr lang="en-US" dirty="0"/>
            </a:br>
            <a:r>
              <a:rPr lang="en-US" dirty="0"/>
              <a:t>b) EBS provides global access, while S3 is only available locally</a:t>
            </a:r>
            <a:br>
              <a:rPr lang="en-US" dirty="0"/>
            </a:br>
            <a:r>
              <a:rPr lang="en-US" dirty="0"/>
              <a:t>c) EBS is used for backup purposes only</a:t>
            </a:r>
            <a:br>
              <a:rPr lang="en-US" dirty="0"/>
            </a:br>
            <a:r>
              <a:rPr lang="en-US" dirty="0"/>
              <a:t>d) EBS is a cloud database, while S3 is a computing service</a:t>
            </a:r>
          </a:p>
          <a:p>
            <a:r>
              <a:rPr lang="en-US" b="1" dirty="0"/>
              <a:t>Answer:</a:t>
            </a:r>
            <a:r>
              <a:rPr lang="en-US" dirty="0"/>
              <a:t> a) EBS is a block storage service, while S3 is an object storage service</a:t>
            </a:r>
          </a:p>
        </p:txBody>
      </p:sp>
      <p:sp>
        <p:nvSpPr>
          <p:cNvPr id="15" name="TextBox 14">
            <a:extLst>
              <a:ext uri="{FF2B5EF4-FFF2-40B4-BE49-F238E27FC236}">
                <a16:creationId xmlns:a16="http://schemas.microsoft.com/office/drawing/2014/main" id="{97F561AE-E72B-084B-1D08-60B7E94ACCB5}"/>
              </a:ext>
            </a:extLst>
          </p:cNvPr>
          <p:cNvSpPr txBox="1"/>
          <p:nvPr/>
        </p:nvSpPr>
        <p:spPr>
          <a:xfrm>
            <a:off x="5678336" y="3324898"/>
            <a:ext cx="6094674" cy="2031325"/>
          </a:xfrm>
          <a:prstGeom prst="rect">
            <a:avLst/>
          </a:prstGeom>
          <a:noFill/>
        </p:spPr>
        <p:txBody>
          <a:bodyPr wrap="square">
            <a:spAutoFit/>
          </a:bodyPr>
          <a:lstStyle/>
          <a:p>
            <a:r>
              <a:rPr lang="en-US" b="1" dirty="0"/>
              <a:t>4. Which AWS service would you use for persistent block storage that can be attached to EC2 instances?</a:t>
            </a:r>
            <a:br>
              <a:rPr lang="en-US" dirty="0"/>
            </a:br>
            <a:r>
              <a:rPr lang="en-US" dirty="0"/>
              <a:t>a) Amazon S3</a:t>
            </a:r>
            <a:br>
              <a:rPr lang="en-US" dirty="0"/>
            </a:br>
            <a:r>
              <a:rPr lang="en-US" dirty="0"/>
              <a:t>b) Amazon RDS</a:t>
            </a:r>
            <a:br>
              <a:rPr lang="en-US" dirty="0"/>
            </a:br>
            <a:r>
              <a:rPr lang="en-US" dirty="0"/>
              <a:t>c) Amazon EBS</a:t>
            </a:r>
            <a:br>
              <a:rPr lang="en-US" dirty="0"/>
            </a:br>
            <a:r>
              <a:rPr lang="en-US" dirty="0"/>
              <a:t>d) Amazon Glacier</a:t>
            </a:r>
          </a:p>
          <a:p>
            <a:r>
              <a:rPr lang="en-US" b="1" dirty="0"/>
              <a:t>Answer:</a:t>
            </a:r>
            <a:r>
              <a:rPr lang="en-US" dirty="0"/>
              <a:t> c) Amazon EBS</a:t>
            </a:r>
          </a:p>
        </p:txBody>
      </p:sp>
    </p:spTree>
    <p:extLst>
      <p:ext uri="{BB962C8B-B14F-4D97-AF65-F5344CB8AC3E}">
        <p14:creationId xmlns:p14="http://schemas.microsoft.com/office/powerpoint/2010/main" val="2705594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6667E5-BF02-4C60-8D94-5C6822F7C200}"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dirty="0"/>
          </a:p>
        </p:txBody>
      </p:sp>
      <p:sp>
        <p:nvSpPr>
          <p:cNvPr id="7" name="Title 1"/>
          <p:cNvSpPr txBox="1">
            <a:spLocks/>
          </p:cNvSpPr>
          <p:nvPr/>
        </p:nvSpPr>
        <p:spPr>
          <a:xfrm>
            <a:off x="2895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IN"/>
              <a:t>MCQs</a:t>
            </a:r>
            <a:endParaRPr lang="en-US" dirty="0"/>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Content Placeholder 9"/>
          <p:cNvSpPr>
            <a:spLocks noGrp="1"/>
          </p:cNvSpPr>
          <p:nvPr>
            <p:ph idx="1"/>
          </p:nvPr>
        </p:nvSpPr>
        <p:spPr>
          <a:xfrm>
            <a:off x="1981200" y="914401"/>
            <a:ext cx="8229600" cy="5211763"/>
          </a:xfrm>
        </p:spPr>
        <p:txBody>
          <a:bodyPr>
            <a:normAutofit fontScale="55000" lnSpcReduction="20000"/>
          </a:bodyPr>
          <a:lstStyle/>
          <a:p>
            <a:pPr marL="514350" indent="-514350" algn="just">
              <a:buFont typeface="+mj-lt"/>
              <a:buAutoNum type="arabicParenR"/>
            </a:pPr>
            <a:r>
              <a:rPr lang="en-US" b="1" dirty="0"/>
              <a:t>Salesforce is an example of ___________.</a:t>
            </a:r>
            <a:r>
              <a:rPr lang="en-IN" dirty="0"/>
              <a:t> </a:t>
            </a:r>
            <a:endParaRPr lang="en-US" dirty="0"/>
          </a:p>
          <a:p>
            <a:pPr marL="514350" indent="-514350" algn="just">
              <a:buFont typeface="+mj-lt"/>
              <a:buAutoNum type="alphaLcParenR"/>
            </a:pPr>
            <a:r>
              <a:rPr lang="en-US" dirty="0" err="1"/>
              <a:t>IaaS</a:t>
            </a:r>
            <a:endParaRPr lang="en-US" dirty="0"/>
          </a:p>
          <a:p>
            <a:pPr marL="514350" indent="-514350" algn="just">
              <a:buFont typeface="+mj-lt"/>
              <a:buAutoNum type="alphaLcParenR"/>
            </a:pPr>
            <a:r>
              <a:rPr lang="en-US" dirty="0" err="1"/>
              <a:t>PaaS</a:t>
            </a:r>
            <a:endParaRPr lang="en-US" dirty="0"/>
          </a:p>
          <a:p>
            <a:pPr marL="514350" indent="-514350" algn="just">
              <a:buFont typeface="+mj-lt"/>
              <a:buAutoNum type="alphaLcParenR"/>
            </a:pPr>
            <a:r>
              <a:rPr lang="en-US" dirty="0" err="1"/>
              <a:t>FaaS</a:t>
            </a:r>
            <a:endParaRPr lang="en-IN" dirty="0"/>
          </a:p>
          <a:p>
            <a:pPr marL="514350" indent="-514350" algn="just">
              <a:buFont typeface="+mj-lt"/>
              <a:buAutoNum type="alphaLcParenR"/>
            </a:pPr>
            <a:r>
              <a:rPr lang="en-US" dirty="0"/>
              <a:t>None</a:t>
            </a:r>
            <a:endParaRPr lang="en-IN" dirty="0"/>
          </a:p>
          <a:p>
            <a:pPr marL="0" indent="0" algn="just">
              <a:buNone/>
            </a:pPr>
            <a:endParaRPr lang="en-US" dirty="0"/>
          </a:p>
          <a:p>
            <a:pPr marL="514350" indent="-514350" algn="just">
              <a:buNone/>
            </a:pPr>
            <a:r>
              <a:rPr lang="en-US" b="1" dirty="0"/>
              <a:t>2)     Google App Engine is an example of _______.</a:t>
            </a:r>
            <a:endParaRPr lang="en-US" dirty="0"/>
          </a:p>
          <a:p>
            <a:pPr marL="514350" indent="-514350" algn="just">
              <a:buFont typeface="+mj-lt"/>
              <a:buAutoNum type="alphaLcParenR"/>
            </a:pPr>
            <a:r>
              <a:rPr lang="en-US" dirty="0" err="1"/>
              <a:t>IaaS</a:t>
            </a:r>
            <a:endParaRPr lang="en-US" dirty="0"/>
          </a:p>
          <a:p>
            <a:pPr marL="514350" indent="-514350" algn="just">
              <a:buFont typeface="+mj-lt"/>
              <a:buAutoNum type="alphaLcParenR"/>
            </a:pPr>
            <a:r>
              <a:rPr lang="en-US" dirty="0" err="1"/>
              <a:t>PaaS</a:t>
            </a:r>
            <a:endParaRPr lang="en-US" dirty="0"/>
          </a:p>
          <a:p>
            <a:pPr marL="514350" indent="-514350" algn="just">
              <a:buFont typeface="+mj-lt"/>
              <a:buAutoNum type="alphaLcParenR"/>
            </a:pPr>
            <a:r>
              <a:rPr lang="en-US" dirty="0" err="1"/>
              <a:t>FaaS</a:t>
            </a:r>
            <a:endParaRPr lang="en-IN" dirty="0"/>
          </a:p>
          <a:p>
            <a:pPr marL="514350" indent="-514350" algn="just">
              <a:buFont typeface="+mj-lt"/>
              <a:buAutoNum type="alphaLcParenR"/>
            </a:pPr>
            <a:r>
              <a:rPr lang="en-US" dirty="0"/>
              <a:t>None</a:t>
            </a:r>
            <a:endParaRPr lang="en-IN" dirty="0"/>
          </a:p>
          <a:p>
            <a:pPr marL="0" indent="0" algn="just">
              <a:buNone/>
            </a:pPr>
            <a:endParaRPr lang="en-US" dirty="0"/>
          </a:p>
          <a:p>
            <a:pPr marL="514350" indent="-514350" algn="just">
              <a:buNone/>
            </a:pPr>
            <a:r>
              <a:rPr lang="en-US" b="1" dirty="0"/>
              <a:t>3)      AWS EC2 is an example of _________. </a:t>
            </a:r>
          </a:p>
          <a:p>
            <a:pPr marL="514350" indent="-514350" algn="just">
              <a:buFont typeface="+mj-lt"/>
              <a:buAutoNum type="alphaLcParenR"/>
            </a:pPr>
            <a:r>
              <a:rPr lang="en-US" dirty="0" err="1"/>
              <a:t>IaaS</a:t>
            </a:r>
            <a:endParaRPr lang="en-US" dirty="0"/>
          </a:p>
          <a:p>
            <a:pPr marL="514350" indent="-514350" algn="just">
              <a:buFont typeface="+mj-lt"/>
              <a:buAutoNum type="alphaLcParenR"/>
            </a:pPr>
            <a:r>
              <a:rPr lang="en-US" dirty="0" err="1"/>
              <a:t>PaaS</a:t>
            </a:r>
            <a:endParaRPr lang="en-US" dirty="0"/>
          </a:p>
          <a:p>
            <a:pPr marL="514350" indent="-514350" algn="just">
              <a:buFont typeface="+mj-lt"/>
              <a:buAutoNum type="alphaLcParenR"/>
            </a:pPr>
            <a:r>
              <a:rPr lang="en-US" dirty="0" err="1"/>
              <a:t>FaaS</a:t>
            </a:r>
            <a:endParaRPr lang="en-IN" dirty="0"/>
          </a:p>
          <a:p>
            <a:pPr marL="514350" indent="-514350" algn="just">
              <a:buFont typeface="+mj-lt"/>
              <a:buAutoNum type="alphaLcParenR"/>
            </a:pPr>
            <a:r>
              <a:rPr lang="en-US" dirty="0"/>
              <a:t>None</a:t>
            </a:r>
            <a:endParaRPr lang="en-IN" dirty="0"/>
          </a:p>
          <a:p>
            <a:pPr algn="just">
              <a:buNone/>
            </a:pPr>
            <a:endParaRPr lang="en-US" dirty="0"/>
          </a:p>
        </p:txBody>
      </p:sp>
      <p:sp>
        <p:nvSpPr>
          <p:cNvPr id="11" name="Footer Placeholder 12"/>
          <p:cNvSpPr>
            <a:spLocks noGrp="1"/>
          </p:cNvSpPr>
          <p:nvPr>
            <p:ph type="ftr" sz="quarter" idx="11"/>
          </p:nvPr>
        </p:nvSpPr>
        <p:spPr>
          <a:xfrm>
            <a:off x="3810000" y="6354765"/>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3263965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4C58BA0-877D-4DEB-8C3D-A237C8325286}" type="datetime1">
              <a:rPr lang="en-US" smtClean="0"/>
              <a:t>2/1/2025</a:t>
            </a:fld>
            <a:endParaRPr lang="en-US" dirty="0"/>
          </a:p>
        </p:txBody>
      </p:sp>
      <p:sp>
        <p:nvSpPr>
          <p:cNvPr id="6" name="Slide Number Placeholder 5"/>
          <p:cNvSpPr>
            <a:spLocks noGrp="1"/>
          </p:cNvSpPr>
          <p:nvPr>
            <p:ph type="sldNum" sz="quarter" idx="12"/>
          </p:nvPr>
        </p:nvSpPr>
        <p:spPr/>
        <p:txBody>
          <a:bodyPr/>
          <a:lstStyle/>
          <a:p>
            <a:pPr>
              <a:defRPr/>
            </a:pPr>
            <a:fld id="{18E8089A-376B-495E-8247-509CD8EE01ED}" type="slidenum">
              <a:rPr lang="en-US"/>
              <a:pPr>
                <a:defRPr/>
              </a:pPr>
              <a:t>5</a:t>
            </a:fld>
            <a:endParaRPr lang="en-US"/>
          </a:p>
        </p:txBody>
      </p:sp>
      <p:sp>
        <p:nvSpPr>
          <p:cNvPr id="7" name="Title 1"/>
          <p:cNvSpPr txBox="1">
            <a:spLocks/>
          </p:cNvSpPr>
          <p:nvPr/>
        </p:nvSpPr>
        <p:spPr>
          <a:xfrm>
            <a:off x="2895600" y="0"/>
            <a:ext cx="7772400" cy="6858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IN"/>
              <a:t>Unit Objective</a:t>
            </a:r>
            <a:endParaRPr lang="en-US" dirty="0"/>
          </a:p>
        </p:txBody>
      </p:sp>
      <p:pic>
        <p:nvPicPr>
          <p:cNvPr id="16391" name="Picture 8" descr="E:\Master Folder 2017-18\Approved Logo by BOG\NIET logo_.png"/>
          <p:cNvPicPr>
            <a:picLocks noChangeAspect="1" noChangeArrowheads="1"/>
          </p:cNvPicPr>
          <p:nvPr/>
        </p:nvPicPr>
        <p:blipFill>
          <a:blip r:embed="rId2" cstate="print"/>
          <a:srcRect/>
          <a:stretch>
            <a:fillRect/>
          </a:stretch>
        </p:blipFill>
        <p:spPr bwMode="auto">
          <a:xfrm>
            <a:off x="1608138" y="82550"/>
            <a:ext cx="1287462" cy="1060450"/>
          </a:xfrm>
          <a:prstGeom prst="rect">
            <a:avLst/>
          </a:prstGeom>
          <a:noFill/>
          <a:ln w="9525">
            <a:noFill/>
            <a:miter lim="800000"/>
            <a:headEnd/>
            <a:tailEnd/>
          </a:ln>
        </p:spPr>
      </p:pic>
      <p:sp>
        <p:nvSpPr>
          <p:cNvPr id="8" name="Content Placeholder 7"/>
          <p:cNvSpPr>
            <a:spLocks noGrp="1"/>
          </p:cNvSpPr>
          <p:nvPr>
            <p:ph idx="1"/>
          </p:nvPr>
        </p:nvSpPr>
        <p:spPr/>
        <p:txBody>
          <a:bodyPr/>
          <a:lstStyle/>
          <a:p>
            <a:r>
              <a:rPr lang="en-IN" sz="2400" dirty="0">
                <a:latin typeface="Times New Roman" pitchFamily="18" charset="0"/>
                <a:cs typeface="Times New Roman" pitchFamily="18" charset="0"/>
              </a:rPr>
              <a:t>To study </a:t>
            </a:r>
            <a:r>
              <a:rPr lang="en-US" sz="2400" dirty="0">
                <a:solidFill>
                  <a:srgbClr val="000000"/>
                </a:solidFill>
                <a:latin typeface="Times New Roman"/>
                <a:cs typeface="Times New Roman"/>
              </a:rPr>
              <a:t>the Layered Cloud Architecture Design.</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To study the basic concepts about </a:t>
            </a:r>
            <a:r>
              <a:rPr lang="en-US" sz="2400" dirty="0">
                <a:solidFill>
                  <a:srgbClr val="000000"/>
                </a:solidFill>
                <a:latin typeface="Times New Roman"/>
                <a:cs typeface="Times New Roman"/>
              </a:rPr>
              <a:t>NIST Cloud Architecture Design </a:t>
            </a:r>
            <a:r>
              <a:rPr lang="en-IN" sz="2400" dirty="0">
                <a:latin typeface="Times New Roman" pitchFamily="18" charset="0"/>
                <a:cs typeface="Times New Roman" pitchFamily="18" charset="0"/>
              </a:rPr>
              <a:t>.</a:t>
            </a:r>
          </a:p>
          <a:p>
            <a:r>
              <a:rPr lang="en-IN" sz="2400" dirty="0">
                <a:latin typeface="Times New Roman" pitchFamily="18" charset="0"/>
                <a:cs typeface="Times New Roman" pitchFamily="18" charset="0"/>
              </a:rPr>
              <a:t>Understanding the </a:t>
            </a:r>
            <a:r>
              <a:rPr lang="en-US" sz="2400" dirty="0">
                <a:solidFill>
                  <a:srgbClr val="000000"/>
                </a:solidFill>
                <a:latin typeface="Times New Roman"/>
                <a:cs typeface="Times New Roman"/>
              </a:rPr>
              <a:t>Architecture Design Challenges</a:t>
            </a:r>
            <a:r>
              <a:rPr lang="en-IN" sz="2400" dirty="0">
                <a:latin typeface="Times New Roman" pitchFamily="18" charset="0"/>
                <a:cs typeface="Times New Roman" pitchFamily="18" charset="0"/>
              </a:rPr>
              <a:t> </a:t>
            </a:r>
            <a:r>
              <a:rPr lang="en-US" sz="2400" dirty="0">
                <a:solidFill>
                  <a:srgbClr val="000000"/>
                </a:solidFill>
                <a:latin typeface="Times New Roman"/>
                <a:cs typeface="Times New Roman"/>
              </a:rPr>
              <a:t>.</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Understanding of different types of challenges</a:t>
            </a:r>
            <a:r>
              <a:rPr lang="en-US" sz="2400" dirty="0">
                <a:solidFill>
                  <a:srgbClr val="000000"/>
                </a:solidFill>
                <a:latin typeface="Times New Roman"/>
                <a:cs typeface="Times New Roman"/>
              </a:rPr>
              <a:t>.</a:t>
            </a:r>
            <a:endParaRPr lang="en-IN" sz="2400" dirty="0">
              <a:latin typeface="Times New Roman" pitchFamily="18" charset="0"/>
              <a:cs typeface="Times New Roman" pitchFamily="18" charset="0"/>
            </a:endParaRPr>
          </a:p>
          <a:p>
            <a:pPr marL="342900" lvl="1" indent="-342900">
              <a:buFont typeface="Arial" pitchFamily="34" charset="0"/>
              <a:buChar char="•"/>
            </a:pPr>
            <a:r>
              <a:rPr lang="en-US" sz="2400" dirty="0">
                <a:solidFill>
                  <a:srgbClr val="000000"/>
                </a:solidFill>
                <a:latin typeface="Times New Roman"/>
                <a:ea typeface="Calibri"/>
                <a:cs typeface="Times New Roman"/>
              </a:rPr>
              <a:t>Overview of Cloud Storage Providers.</a:t>
            </a:r>
            <a:endParaRPr lang="en-US" sz="2600" dirty="0"/>
          </a:p>
          <a:p>
            <a:endParaRPr lang="en-US" dirty="0"/>
          </a:p>
        </p:txBody>
      </p:sp>
      <p:sp>
        <p:nvSpPr>
          <p:cNvPr id="10" name="Footer Placeholder 12"/>
          <p:cNvSpPr>
            <a:spLocks noGrp="1"/>
          </p:cNvSpPr>
          <p:nvPr>
            <p:ph type="ftr" sz="quarter" idx="11"/>
          </p:nvPr>
        </p:nvSpPr>
        <p:spPr>
          <a:xfrm>
            <a:off x="3886200" y="6356350"/>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199179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44AACD-A6FB-4C17-96EA-F3557083C962}"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2895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IN"/>
              <a:t>MCQs</a:t>
            </a:r>
            <a:endParaRPr lang="en-US" dirty="0"/>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Content Placeholder 9"/>
          <p:cNvSpPr>
            <a:spLocks noGrp="1"/>
          </p:cNvSpPr>
          <p:nvPr>
            <p:ph idx="1"/>
          </p:nvPr>
        </p:nvSpPr>
        <p:spPr>
          <a:xfrm>
            <a:off x="1981200" y="914401"/>
            <a:ext cx="8229600" cy="5211763"/>
          </a:xfrm>
        </p:spPr>
        <p:txBody>
          <a:bodyPr>
            <a:normAutofit fontScale="55000" lnSpcReduction="20000"/>
          </a:bodyPr>
          <a:lstStyle/>
          <a:p>
            <a:pPr marL="0" indent="0" algn="just">
              <a:buNone/>
            </a:pPr>
            <a:r>
              <a:rPr lang="en-US" b="1" dirty="0"/>
              <a:t>4)      </a:t>
            </a:r>
            <a:r>
              <a:rPr lang="en-US" b="1" dirty="0" err="1"/>
              <a:t>SaaS</a:t>
            </a:r>
            <a:r>
              <a:rPr lang="en-US" b="1" dirty="0"/>
              <a:t> Security practices include _________.</a:t>
            </a:r>
            <a:endParaRPr lang="en-US" dirty="0"/>
          </a:p>
          <a:p>
            <a:pPr marL="514350" indent="-514350" algn="just">
              <a:buFont typeface="+mj-lt"/>
              <a:buAutoNum type="alphaLcParenR"/>
            </a:pPr>
            <a:r>
              <a:rPr lang="en-IN" dirty="0"/>
              <a:t>End-to-end data encryption </a:t>
            </a:r>
            <a:endParaRPr lang="en-US" dirty="0"/>
          </a:p>
          <a:p>
            <a:pPr marL="514350" indent="-514350" algn="just">
              <a:buFont typeface="+mj-lt"/>
              <a:buAutoNum type="alphaLcParenR"/>
            </a:pPr>
            <a:r>
              <a:rPr lang="en-US" dirty="0"/>
              <a:t>Data security at user level </a:t>
            </a:r>
          </a:p>
          <a:p>
            <a:pPr marL="514350" indent="-514350" algn="just">
              <a:buFont typeface="+mj-lt"/>
              <a:buAutoNum type="alphaLcParenR"/>
            </a:pPr>
            <a:r>
              <a:rPr lang="en-IN" dirty="0"/>
              <a:t>VPN / VPC</a:t>
            </a:r>
          </a:p>
          <a:p>
            <a:pPr marL="514350" indent="-514350" algn="just">
              <a:buFont typeface="+mj-lt"/>
              <a:buAutoNum type="alphaLcParenR"/>
            </a:pPr>
            <a:r>
              <a:rPr lang="en-IN" dirty="0"/>
              <a:t>All of the above  </a:t>
            </a:r>
          </a:p>
          <a:p>
            <a:pPr marL="514350" indent="-514350" algn="just">
              <a:buFont typeface="+mj-lt"/>
              <a:buAutoNum type="alphaLcParenR"/>
            </a:pPr>
            <a:endParaRPr lang="en-IN" dirty="0"/>
          </a:p>
          <a:p>
            <a:pPr marL="0" indent="0" algn="just">
              <a:buNone/>
            </a:pPr>
            <a:endParaRPr lang="en-US" dirty="0"/>
          </a:p>
          <a:p>
            <a:pPr marL="514350" indent="-514350" algn="just">
              <a:buAutoNum type="arabicParenR" startAt="5"/>
            </a:pPr>
            <a:r>
              <a:rPr lang="en-US" b="1" dirty="0"/>
              <a:t>Google App Engine is a _________ cloud computing platform.</a:t>
            </a:r>
          </a:p>
          <a:p>
            <a:pPr marL="514350" indent="-514350" algn="just">
              <a:buFont typeface="+mj-lt"/>
              <a:buAutoNum type="alphaLcParenR"/>
            </a:pPr>
            <a:r>
              <a:rPr lang="en-US" dirty="0" err="1"/>
              <a:t>IaaS</a:t>
            </a:r>
            <a:endParaRPr lang="en-US" dirty="0"/>
          </a:p>
          <a:p>
            <a:pPr marL="514350" indent="-514350" algn="just">
              <a:buFont typeface="+mj-lt"/>
              <a:buAutoNum type="alphaLcParenR"/>
            </a:pPr>
            <a:r>
              <a:rPr lang="en-US" dirty="0" err="1"/>
              <a:t>PaaS</a:t>
            </a:r>
            <a:endParaRPr lang="en-US" dirty="0"/>
          </a:p>
          <a:p>
            <a:pPr marL="514350" indent="-514350" algn="just">
              <a:buFont typeface="+mj-lt"/>
              <a:buAutoNum type="alphaLcParenR"/>
            </a:pPr>
            <a:r>
              <a:rPr lang="en-US" dirty="0" err="1"/>
              <a:t>FaaS</a:t>
            </a:r>
            <a:endParaRPr lang="en-IN" dirty="0"/>
          </a:p>
          <a:p>
            <a:pPr marL="514350" indent="-514350" algn="just">
              <a:buFont typeface="+mj-lt"/>
              <a:buAutoNum type="alphaLcParenR"/>
            </a:pPr>
            <a:r>
              <a:rPr lang="en-US" dirty="0"/>
              <a:t>None</a:t>
            </a:r>
            <a:endParaRPr lang="en-IN" dirty="0"/>
          </a:p>
          <a:p>
            <a:pPr marL="0" indent="0" algn="just">
              <a:buNone/>
            </a:pPr>
            <a:endParaRPr lang="en-US" dirty="0"/>
          </a:p>
          <a:p>
            <a:pPr marL="514350" indent="-514350" algn="just">
              <a:buNone/>
            </a:pPr>
            <a:r>
              <a:rPr lang="en-US" b="1" dirty="0"/>
              <a:t>6)    </a:t>
            </a:r>
            <a:r>
              <a:rPr lang="en-IN" b="1" dirty="0"/>
              <a:t>Amazon EBS provides _________. </a:t>
            </a:r>
            <a:endParaRPr lang="en-US" b="1" dirty="0"/>
          </a:p>
          <a:p>
            <a:pPr marL="514350" indent="-514350" algn="just">
              <a:buFont typeface="+mj-lt"/>
              <a:buAutoNum type="alphaLcParenR"/>
            </a:pPr>
            <a:r>
              <a:rPr lang="en-IN" dirty="0"/>
              <a:t>object storage solutions </a:t>
            </a:r>
            <a:endParaRPr lang="en-US" dirty="0"/>
          </a:p>
          <a:p>
            <a:pPr marL="514350" indent="-514350" algn="just">
              <a:buFont typeface="+mj-lt"/>
              <a:buAutoNum type="alphaLcParenR"/>
            </a:pPr>
            <a:r>
              <a:rPr lang="en-IN" dirty="0"/>
              <a:t>file storage solutions </a:t>
            </a:r>
            <a:endParaRPr lang="en-US" dirty="0"/>
          </a:p>
          <a:p>
            <a:pPr marL="514350" indent="-514350" algn="just">
              <a:buFont typeface="+mj-lt"/>
              <a:buAutoNum type="alphaLcParenR"/>
            </a:pPr>
            <a:r>
              <a:rPr lang="en-IN" dirty="0"/>
              <a:t>block storage solutions </a:t>
            </a:r>
          </a:p>
          <a:p>
            <a:pPr marL="514350" indent="-514350" algn="just">
              <a:buFont typeface="+mj-lt"/>
              <a:buAutoNum type="alphaLcParenR"/>
            </a:pPr>
            <a:r>
              <a:rPr lang="en-IN" dirty="0"/>
              <a:t>all of the above </a:t>
            </a:r>
            <a:endParaRPr lang="en-US" dirty="0"/>
          </a:p>
          <a:p>
            <a:pPr algn="just">
              <a:buNone/>
            </a:pPr>
            <a:endParaRPr lang="en-US" dirty="0"/>
          </a:p>
        </p:txBody>
      </p:sp>
      <p:sp>
        <p:nvSpPr>
          <p:cNvPr id="8" name="Footer Placeholder 12"/>
          <p:cNvSpPr>
            <a:spLocks noGrp="1"/>
          </p:cNvSpPr>
          <p:nvPr>
            <p:ph type="ftr" sz="quarter" idx="11"/>
          </p:nvPr>
        </p:nvSpPr>
        <p:spPr>
          <a:xfrm>
            <a:off x="3810000" y="6354765"/>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2412788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760" y="1389460"/>
            <a:ext cx="10972800" cy="4525963"/>
          </a:xfrm>
        </p:spPr>
        <p:txBody>
          <a:bodyPr>
            <a:normAutofit/>
          </a:bodyPr>
          <a:lstStyle/>
          <a:p>
            <a:r>
              <a:rPr lang="en-US" sz="2800" u="sng" dirty="0">
                <a:solidFill>
                  <a:srgbClr val="00B0F0"/>
                </a:solidFill>
                <a:hlinkClick r:id="rId2"/>
              </a:rPr>
              <a:t>2022-23</a:t>
            </a:r>
            <a:endParaRPr lang="en-US" sz="2800" u="sng" dirty="0">
              <a:solidFill>
                <a:srgbClr val="00B0F0"/>
              </a:solidFill>
            </a:endParaRPr>
          </a:p>
          <a:p>
            <a:r>
              <a:rPr lang="en-US" sz="2800" u="sng" dirty="0">
                <a:solidFill>
                  <a:srgbClr val="00B0F0"/>
                </a:solidFill>
                <a:hlinkClick r:id="rId3"/>
              </a:rPr>
              <a:t>2023-24</a:t>
            </a:r>
            <a:endParaRPr lang="en-US" sz="2800" u="sng" dirty="0">
              <a:solidFill>
                <a:srgbClr val="00B0F0"/>
              </a:solidFill>
            </a:endParaRPr>
          </a:p>
          <a:p>
            <a:pPr marL="0" indent="0">
              <a:buNone/>
            </a:pPr>
            <a:endParaRPr lang="en-US" sz="2800" u="sng" dirty="0">
              <a:solidFill>
                <a:srgbClr val="00B0F0"/>
              </a:solidFill>
            </a:endParaRPr>
          </a:p>
        </p:txBody>
      </p:sp>
      <p:sp>
        <p:nvSpPr>
          <p:cNvPr id="4" name="Date Placeholder 3"/>
          <p:cNvSpPr>
            <a:spLocks noGrp="1"/>
          </p:cNvSpPr>
          <p:nvPr>
            <p:ph type="dt" sz="half" idx="10"/>
          </p:nvPr>
        </p:nvSpPr>
        <p:spPr/>
        <p:txBody>
          <a:bodyPr/>
          <a:lstStyle/>
          <a:p>
            <a:fld id="{0011114F-A83F-4B25-A5D2-CF20A12062FE}" type="datetime1">
              <a:rPr lang="en-US" smtClean="0"/>
              <a:t>2/1/2025</a:t>
            </a:fld>
            <a:endParaRPr lang="en-US"/>
          </a:p>
        </p:txBody>
      </p:sp>
      <p:sp>
        <p:nvSpPr>
          <p:cNvPr id="5" name="Footer Placeholder 4"/>
          <p:cNvSpPr>
            <a:spLocks noGrp="1"/>
          </p:cNvSpPr>
          <p:nvPr>
            <p:ph type="ftr" sz="quarter" idx="11"/>
          </p:nvPr>
        </p:nvSpPr>
        <p:spPr/>
        <p:txBody>
          <a:bodyPr/>
          <a:lstStyle/>
          <a:p>
            <a:r>
              <a:rPr lang="en-US"/>
              <a:t>Jaya Nidhi Vashishtha          Cloud &amp; Edge Computing        Unit 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2415540" y="5"/>
            <a:ext cx="893826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Previous </a:t>
            </a:r>
            <a:r>
              <a:rPr lang="en-US"/>
              <a:t>Year Question Paper</a:t>
            </a:r>
            <a:endParaRPr lang="en-US" dirty="0"/>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838200" y="51806"/>
            <a:ext cx="1664970" cy="713559"/>
          </a:xfrm>
          <a:prstGeom prst="rect">
            <a:avLst/>
          </a:prstGeom>
          <a:noFill/>
        </p:spPr>
      </p:pic>
    </p:spTree>
    <p:extLst>
      <p:ext uri="{BB962C8B-B14F-4D97-AF65-F5344CB8AC3E}">
        <p14:creationId xmlns:p14="http://schemas.microsoft.com/office/powerpoint/2010/main" val="805652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8730C1-5A62-4BC5-BA27-DB8380AD6370}"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2895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Expected </a:t>
            </a:r>
            <a:r>
              <a:rPr lang="en-US"/>
              <a:t>university question</a:t>
            </a:r>
            <a:endParaRPr lang="en-US" dirty="0"/>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Content Placeholder 9"/>
          <p:cNvSpPr>
            <a:spLocks noGrp="1"/>
          </p:cNvSpPr>
          <p:nvPr>
            <p:ph idx="1"/>
          </p:nvPr>
        </p:nvSpPr>
        <p:spPr>
          <a:xfrm>
            <a:off x="2212075" y="915194"/>
            <a:ext cx="8229600" cy="5211763"/>
          </a:xfrm>
        </p:spPr>
        <p:txBody>
          <a:bodyPr>
            <a:normAutofit/>
          </a:bodyPr>
          <a:lstStyle/>
          <a:p>
            <a:pPr marL="514350" indent="-514350" algn="just">
              <a:buFont typeface="+mj-lt"/>
              <a:buAutoNum type="arabicPeriod"/>
            </a:pPr>
            <a:r>
              <a:rPr lang="en-US" sz="2400" dirty="0"/>
              <a:t>Explain </a:t>
            </a:r>
            <a:r>
              <a:rPr lang="en-US" sz="2400" dirty="0" err="1"/>
              <a:t>IaaS</a:t>
            </a:r>
            <a:r>
              <a:rPr lang="en-US" sz="2400" dirty="0"/>
              <a:t> </a:t>
            </a:r>
            <a:r>
              <a:rPr lang="en-US" sz="2400" dirty="0" err="1"/>
              <a:t>SaaS</a:t>
            </a:r>
            <a:r>
              <a:rPr lang="en-US" sz="2400" dirty="0"/>
              <a:t> </a:t>
            </a:r>
            <a:r>
              <a:rPr lang="en-US" sz="2400" dirty="0" err="1"/>
              <a:t>PaaS</a:t>
            </a:r>
            <a:r>
              <a:rPr lang="en-US" sz="2400" dirty="0"/>
              <a:t> with examples?</a:t>
            </a:r>
          </a:p>
          <a:p>
            <a:pPr marL="514350" indent="-514350" algn="just">
              <a:buFont typeface="+mj-lt"/>
              <a:buAutoNum type="arabicPeriod"/>
            </a:pPr>
            <a:r>
              <a:rPr lang="en-US" sz="2400" dirty="0"/>
              <a:t>What are the benefits and challenges to cloud architecture? </a:t>
            </a:r>
          </a:p>
          <a:p>
            <a:pPr marL="514350" indent="-514350" algn="just">
              <a:buFont typeface="+mj-lt"/>
              <a:buAutoNum type="arabicPeriod"/>
            </a:pPr>
            <a:r>
              <a:rPr lang="en-US" sz="2400" dirty="0"/>
              <a:t>What are the major challenges in cloud and explain how do you overcome the challenges? </a:t>
            </a:r>
          </a:p>
          <a:p>
            <a:pPr marL="514350" indent="-514350" algn="just">
              <a:buFont typeface="+mj-lt"/>
              <a:buAutoNum type="arabicPeriod"/>
            </a:pPr>
            <a:r>
              <a:rPr lang="en-US" sz="2400" dirty="0"/>
              <a:t>What are the disadvantages of cloud computing? </a:t>
            </a:r>
          </a:p>
          <a:p>
            <a:pPr marL="514350" indent="-514350" algn="just">
              <a:buFont typeface="+mj-lt"/>
              <a:buAutoNum type="arabicPeriod"/>
            </a:pPr>
            <a:r>
              <a:rPr lang="en-US" sz="2400" dirty="0"/>
              <a:t>What are some major challenges with cloud computing? </a:t>
            </a:r>
          </a:p>
          <a:p>
            <a:pPr marL="514350" indent="-514350" algn="just">
              <a:buFont typeface="+mj-lt"/>
              <a:buAutoNum type="arabicPeriod"/>
            </a:pPr>
            <a:r>
              <a:rPr lang="en-US" sz="2400" dirty="0"/>
              <a:t>What are advantages and disadvantages of cloud storage? </a:t>
            </a:r>
          </a:p>
          <a:p>
            <a:pPr marL="514350" indent="-514350" algn="just">
              <a:buFont typeface="+mj-lt"/>
              <a:buAutoNum type="arabicPeriod"/>
            </a:pPr>
            <a:r>
              <a:rPr lang="en-US" sz="2400" dirty="0"/>
              <a:t>Explain system of systems applications and examples. </a:t>
            </a:r>
          </a:p>
          <a:p>
            <a:pPr marL="514350" indent="-514350" algn="just">
              <a:buFont typeface="+mj-lt"/>
              <a:buAutoNum type="arabicPeriod"/>
            </a:pPr>
            <a:r>
              <a:rPr lang="en-US" sz="2400" dirty="0"/>
              <a:t>What is public/private hybrid cloud with example? </a:t>
            </a:r>
          </a:p>
          <a:p>
            <a:pPr marL="514350" indent="-514350" algn="just">
              <a:buFont typeface="+mj-lt"/>
              <a:buAutoNum type="arabicPeriod"/>
            </a:pPr>
            <a:r>
              <a:rPr lang="en-US" sz="2400" dirty="0"/>
              <a:t>What is the difference in cloud computing and computing for mobiles?</a:t>
            </a:r>
          </a:p>
          <a:p>
            <a:pPr marL="514350" indent="-514350" algn="just">
              <a:buFont typeface="+mj-lt"/>
              <a:buAutoNum type="arabicPeriod"/>
            </a:pPr>
            <a:r>
              <a:rPr lang="en-US" sz="2400" dirty="0"/>
              <a:t> </a:t>
            </a:r>
            <a:r>
              <a:rPr lang="en-IN" sz="2400" dirty="0"/>
              <a:t>Briefly state Storage-as-a-Service </a:t>
            </a:r>
            <a:endParaRPr lang="en-US" sz="2400" dirty="0"/>
          </a:p>
        </p:txBody>
      </p:sp>
      <p:sp>
        <p:nvSpPr>
          <p:cNvPr id="11" name="Footer Placeholder 12"/>
          <p:cNvSpPr>
            <a:spLocks noGrp="1"/>
          </p:cNvSpPr>
          <p:nvPr>
            <p:ph type="ftr" sz="quarter" idx="11"/>
          </p:nvPr>
        </p:nvSpPr>
        <p:spPr>
          <a:xfrm>
            <a:off x="3812275" y="6299461"/>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2298213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F6CA41-0247-4B5C-B437-A152BA69D213}"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2895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Weekly assignment</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Content Placeholder 9"/>
          <p:cNvSpPr>
            <a:spLocks noGrp="1"/>
          </p:cNvSpPr>
          <p:nvPr>
            <p:ph idx="1"/>
          </p:nvPr>
        </p:nvSpPr>
        <p:spPr>
          <a:xfrm>
            <a:off x="1981200" y="914401"/>
            <a:ext cx="8229600" cy="5211763"/>
          </a:xfrm>
        </p:spPr>
        <p:txBody>
          <a:bodyPr>
            <a:normAutofit/>
          </a:bodyPr>
          <a:lstStyle/>
          <a:p>
            <a:pPr marL="514350" indent="-514350" algn="just">
              <a:buFont typeface="+mj-lt"/>
              <a:buAutoNum type="arabicParenR"/>
            </a:pPr>
            <a:r>
              <a:rPr lang="en-US" sz="2400" dirty="0"/>
              <a:t>Briefly explain S3 and EBS. </a:t>
            </a:r>
          </a:p>
          <a:p>
            <a:pPr marL="514350" indent="-514350" algn="just">
              <a:buFont typeface="+mj-lt"/>
              <a:buAutoNum type="arabicParenR"/>
            </a:pPr>
            <a:r>
              <a:rPr lang="en-US" sz="2400" dirty="0"/>
              <a:t>What is the difference between Amazon S3 and RDS? </a:t>
            </a:r>
          </a:p>
          <a:p>
            <a:pPr marL="514350" indent="-514350" algn="just">
              <a:buFont typeface="+mj-lt"/>
              <a:buAutoNum type="arabicParenR"/>
            </a:pPr>
            <a:r>
              <a:rPr lang="en-IN" sz="2400" dirty="0"/>
              <a:t>Briefly state Storage-as-a-Service </a:t>
            </a:r>
          </a:p>
          <a:p>
            <a:pPr marL="514350" indent="-514350" algn="just">
              <a:buFont typeface="+mj-lt"/>
              <a:buAutoNum type="arabicParenR"/>
            </a:pPr>
            <a:r>
              <a:rPr lang="en-US" sz="2400" dirty="0"/>
              <a:t>What do you understand by Cloud Storage Providers. </a:t>
            </a:r>
          </a:p>
          <a:p>
            <a:pPr marL="514350" indent="-514350" algn="just">
              <a:buFont typeface="+mj-lt"/>
              <a:buAutoNum type="arabicParenR"/>
            </a:pPr>
            <a:r>
              <a:rPr lang="en-IN" sz="2400" dirty="0"/>
              <a:t>State Architectural Design Challenges </a:t>
            </a:r>
          </a:p>
          <a:p>
            <a:pPr marL="514350" indent="-514350" algn="just">
              <a:buFont typeface="+mj-lt"/>
              <a:buAutoNum type="arabicParenR"/>
            </a:pPr>
            <a:r>
              <a:rPr lang="en-US" sz="2400" dirty="0"/>
              <a:t>Explain Layered Cloud Architecture Design </a:t>
            </a:r>
          </a:p>
          <a:p>
            <a:pPr marL="514350" indent="-514350" algn="just">
              <a:buFont typeface="+mj-lt"/>
              <a:buAutoNum type="arabicParenR"/>
            </a:pPr>
            <a:r>
              <a:rPr lang="en-US" sz="2400" dirty="0"/>
              <a:t> In cloud computing what are the different layers? </a:t>
            </a:r>
          </a:p>
          <a:p>
            <a:pPr marL="514350" indent="-514350" algn="just">
              <a:buFont typeface="+mj-lt"/>
              <a:buAutoNum type="arabicParenR"/>
            </a:pPr>
            <a:r>
              <a:rPr lang="en-US" sz="2400" dirty="0"/>
              <a:t>Explain the difference between cloud and traditional datacenters? </a:t>
            </a:r>
          </a:p>
          <a:p>
            <a:pPr marL="514350" indent="-514350" algn="just">
              <a:buFont typeface="+mj-lt"/>
              <a:buAutoNum type="arabicParenR"/>
            </a:pPr>
            <a:r>
              <a:rPr lang="en-US" sz="2400" dirty="0"/>
              <a:t>Explain what are the different modes of software as a service (</a:t>
            </a:r>
            <a:r>
              <a:rPr lang="en-US" sz="2400" dirty="0" err="1"/>
              <a:t>SaaS</a:t>
            </a:r>
            <a:r>
              <a:rPr lang="en-US" sz="2400" dirty="0"/>
              <a:t>)? </a:t>
            </a:r>
          </a:p>
          <a:p>
            <a:pPr marL="514350" indent="-514350" algn="just">
              <a:buFont typeface="+mj-lt"/>
              <a:buAutoNum type="arabicParenR"/>
            </a:pPr>
            <a:r>
              <a:rPr lang="en-US" sz="2400" dirty="0"/>
              <a:t>What are the security aspects provided with cloud? </a:t>
            </a:r>
          </a:p>
        </p:txBody>
      </p:sp>
      <p:sp>
        <p:nvSpPr>
          <p:cNvPr id="11" name="Footer Placeholder 12"/>
          <p:cNvSpPr>
            <a:spLocks noGrp="1"/>
          </p:cNvSpPr>
          <p:nvPr>
            <p:ph type="ftr" sz="quarter" idx="11"/>
          </p:nvPr>
        </p:nvSpPr>
        <p:spPr>
          <a:xfrm>
            <a:off x="3810000" y="6356351"/>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3769835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8352AD-58C1-4F64-A7E4-CCB7253D7830}"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2895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Summary</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Content Placeholder 9"/>
          <p:cNvSpPr>
            <a:spLocks noGrp="1"/>
          </p:cNvSpPr>
          <p:nvPr>
            <p:ph idx="1"/>
          </p:nvPr>
        </p:nvSpPr>
        <p:spPr>
          <a:xfrm>
            <a:off x="1981200" y="914401"/>
            <a:ext cx="8229600" cy="5211763"/>
          </a:xfrm>
        </p:spPr>
        <p:txBody>
          <a:bodyPr>
            <a:normAutofit fontScale="77500" lnSpcReduction="20000"/>
          </a:bodyPr>
          <a:lstStyle/>
          <a:p>
            <a:pPr>
              <a:buNone/>
            </a:pPr>
            <a:r>
              <a:rPr lang="en-IN" sz="2600" dirty="0">
                <a:latin typeface="Times New Roman" panose="02020603050405020304" pitchFamily="18" charset="0"/>
                <a:cs typeface="Times New Roman" panose="02020603050405020304" pitchFamily="18" charset="0"/>
              </a:rPr>
              <a:t>This Unit consist of all the benefits of cloud and edge computing are-</a:t>
            </a:r>
          </a:p>
          <a:p>
            <a:pPr algn="just">
              <a:lnSpc>
                <a:spcPct val="150000"/>
              </a:lnSpc>
            </a:pPr>
            <a:r>
              <a:rPr lang="en-US" sz="2900" b="1" dirty="0">
                <a:latin typeface="Times New Roman" panose="02020603050405020304" pitchFamily="18" charset="0"/>
                <a:cs typeface="Times New Roman" panose="02020603050405020304" pitchFamily="18" charset="0"/>
              </a:rPr>
              <a:t>Layered Cloud Architecture Design</a:t>
            </a:r>
            <a:endParaRPr lang="en-US" sz="2900" dirty="0">
              <a:latin typeface="Times New Roman" panose="02020603050405020304" pitchFamily="18" charset="0"/>
              <a:cs typeface="Times New Roman" panose="02020603050405020304" pitchFamily="18" charset="0"/>
            </a:endParaRPr>
          </a:p>
          <a:p>
            <a:pPr algn="just">
              <a:lnSpc>
                <a:spcPct val="150000"/>
              </a:lnSpc>
            </a:pPr>
            <a:r>
              <a:rPr lang="en-US" sz="2900" b="1" dirty="0">
                <a:latin typeface="Times New Roman" panose="02020603050405020304" pitchFamily="18" charset="0"/>
                <a:cs typeface="Times New Roman" panose="02020603050405020304" pitchFamily="18" charset="0"/>
              </a:rPr>
              <a:t>NIST Cloud Computing Reference Architecture</a:t>
            </a:r>
            <a:endParaRPr lang="en-US" sz="2900" dirty="0">
              <a:latin typeface="Times New Roman" panose="02020603050405020304" pitchFamily="18" charset="0"/>
              <a:cs typeface="Times New Roman" panose="02020603050405020304" pitchFamily="18" charset="0"/>
            </a:endParaRPr>
          </a:p>
          <a:p>
            <a:pPr algn="just">
              <a:lnSpc>
                <a:spcPct val="150000"/>
              </a:lnSpc>
            </a:pPr>
            <a:r>
              <a:rPr lang="en-US" sz="2900" b="1" dirty="0">
                <a:latin typeface="Times New Roman" panose="02020603050405020304" pitchFamily="18" charset="0"/>
                <a:cs typeface="Times New Roman" panose="02020603050405020304" pitchFamily="18" charset="0"/>
              </a:rPr>
              <a:t>Public Private &amp; Hybrid Cloud</a:t>
            </a:r>
            <a:endParaRPr lang="en-US" sz="2900" dirty="0">
              <a:latin typeface="Times New Roman" panose="02020603050405020304" pitchFamily="18" charset="0"/>
              <a:cs typeface="Times New Roman" panose="02020603050405020304" pitchFamily="18" charset="0"/>
            </a:endParaRPr>
          </a:p>
          <a:p>
            <a:pPr algn="just">
              <a:lnSpc>
                <a:spcPct val="150000"/>
              </a:lnSpc>
            </a:pPr>
            <a:r>
              <a:rPr lang="en-US" sz="2900" b="1" dirty="0" err="1">
                <a:latin typeface="Times New Roman" panose="02020603050405020304" pitchFamily="18" charset="0"/>
                <a:cs typeface="Times New Roman" panose="02020603050405020304" pitchFamily="18" charset="0"/>
              </a:rPr>
              <a:t>IaaS</a:t>
            </a:r>
            <a:r>
              <a:rPr lang="en-US" sz="2900" b="1" dirty="0">
                <a:latin typeface="Times New Roman" panose="02020603050405020304" pitchFamily="18" charset="0"/>
                <a:cs typeface="Times New Roman" panose="02020603050405020304" pitchFamily="18" charset="0"/>
              </a:rPr>
              <a:t> – </a:t>
            </a:r>
            <a:r>
              <a:rPr lang="en-US" sz="2900" b="1" dirty="0" err="1">
                <a:latin typeface="Times New Roman" panose="02020603050405020304" pitchFamily="18" charset="0"/>
                <a:cs typeface="Times New Roman" panose="02020603050405020304" pitchFamily="18" charset="0"/>
              </a:rPr>
              <a:t>PaaS</a:t>
            </a:r>
            <a:r>
              <a:rPr lang="en-US" sz="2900" b="1" dirty="0">
                <a:latin typeface="Times New Roman" panose="02020603050405020304" pitchFamily="18" charset="0"/>
                <a:cs typeface="Times New Roman" panose="02020603050405020304" pitchFamily="18" charset="0"/>
              </a:rPr>
              <a:t> - </a:t>
            </a:r>
            <a:r>
              <a:rPr lang="en-US" sz="2900" b="1" dirty="0" err="1">
                <a:latin typeface="Times New Roman" panose="02020603050405020304" pitchFamily="18" charset="0"/>
                <a:cs typeface="Times New Roman" panose="02020603050405020304" pitchFamily="18" charset="0"/>
              </a:rPr>
              <a:t>SaaS</a:t>
            </a:r>
            <a:r>
              <a:rPr lang="en-US" sz="2900" b="1" dirty="0">
                <a:latin typeface="Times New Roman" panose="02020603050405020304" pitchFamily="18" charset="0"/>
                <a:cs typeface="Times New Roman" panose="02020603050405020304" pitchFamily="18" charset="0"/>
              </a:rPr>
              <a:t> </a:t>
            </a:r>
          </a:p>
          <a:p>
            <a:pPr algn="just">
              <a:lnSpc>
                <a:spcPct val="150000"/>
              </a:lnSpc>
            </a:pPr>
            <a:r>
              <a:rPr lang="en-US" sz="2900" b="1" dirty="0">
                <a:latin typeface="Times New Roman" panose="02020603050405020304" pitchFamily="18" charset="0"/>
                <a:cs typeface="Times New Roman" panose="02020603050405020304" pitchFamily="18" charset="0"/>
              </a:rPr>
              <a:t>Architectural Design Challenges</a:t>
            </a:r>
            <a:endParaRPr lang="en-US" sz="2900" dirty="0">
              <a:latin typeface="Times New Roman" panose="02020603050405020304" pitchFamily="18" charset="0"/>
              <a:cs typeface="Times New Roman" panose="02020603050405020304" pitchFamily="18" charset="0"/>
            </a:endParaRPr>
          </a:p>
          <a:p>
            <a:pPr algn="just">
              <a:lnSpc>
                <a:spcPct val="150000"/>
              </a:lnSpc>
            </a:pPr>
            <a:r>
              <a:rPr lang="en-US" sz="2900" b="1" dirty="0">
                <a:latin typeface="Times New Roman" panose="02020603050405020304" pitchFamily="18" charset="0"/>
                <a:cs typeface="Times New Roman" panose="02020603050405020304" pitchFamily="18" charset="0"/>
              </a:rPr>
              <a:t>Cloud Storage</a:t>
            </a:r>
          </a:p>
          <a:p>
            <a:pPr algn="just">
              <a:lnSpc>
                <a:spcPct val="150000"/>
              </a:lnSpc>
            </a:pPr>
            <a:r>
              <a:rPr lang="en-US" sz="2900" b="1" dirty="0">
                <a:latin typeface="Times New Roman" panose="02020603050405020304" pitchFamily="18" charset="0"/>
                <a:cs typeface="Times New Roman" panose="02020603050405020304" pitchFamily="18" charset="0"/>
              </a:rPr>
              <a:t>Storage as a Service</a:t>
            </a:r>
          </a:p>
          <a:p>
            <a:pPr algn="just">
              <a:lnSpc>
                <a:spcPct val="150000"/>
              </a:lnSpc>
            </a:pPr>
            <a:r>
              <a:rPr lang="en-US" sz="2900" b="1" dirty="0">
                <a:latin typeface="Times New Roman" panose="02020603050405020304" pitchFamily="18" charset="0"/>
                <a:cs typeface="Times New Roman" panose="02020603050405020304" pitchFamily="18" charset="0"/>
              </a:rPr>
              <a:t>Advantages of Cloud Storage</a:t>
            </a:r>
          </a:p>
          <a:p>
            <a:pPr algn="just">
              <a:lnSpc>
                <a:spcPct val="150000"/>
              </a:lnSpc>
            </a:pPr>
            <a:r>
              <a:rPr lang="en-US" sz="2900" b="1" dirty="0">
                <a:latin typeface="Times New Roman" panose="02020603050405020304" pitchFamily="18" charset="0"/>
                <a:cs typeface="Times New Roman" panose="02020603050405020304" pitchFamily="18" charset="0"/>
              </a:rPr>
              <a:t>Cloud Storage Providers : S3,RDS,EBS</a:t>
            </a:r>
            <a:endParaRPr lang="en-US" sz="2900" dirty="0">
              <a:latin typeface="Times New Roman" panose="02020603050405020304" pitchFamily="18" charset="0"/>
              <a:cs typeface="Times New Roman" panose="02020603050405020304" pitchFamily="18" charset="0"/>
            </a:endParaRPr>
          </a:p>
          <a:p>
            <a:pPr algn="just"/>
            <a:endParaRPr lang="en-US" dirty="0"/>
          </a:p>
          <a:p>
            <a:pPr algn="just">
              <a:buNone/>
            </a:pPr>
            <a:endParaRPr lang="en-US" dirty="0"/>
          </a:p>
        </p:txBody>
      </p:sp>
      <p:sp>
        <p:nvSpPr>
          <p:cNvPr id="11" name="Footer Placeholder 12"/>
          <p:cNvSpPr>
            <a:spLocks noGrp="1"/>
          </p:cNvSpPr>
          <p:nvPr>
            <p:ph type="ftr" sz="quarter" idx="11"/>
          </p:nvPr>
        </p:nvSpPr>
        <p:spPr>
          <a:xfrm>
            <a:off x="3810000" y="6356351"/>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3368585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1D574E-75DE-42F9-A2FD-8300FA92F44E}"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2895600" y="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Reference</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Content Placeholder 9"/>
          <p:cNvSpPr>
            <a:spLocks noGrp="1"/>
          </p:cNvSpPr>
          <p:nvPr>
            <p:ph idx="1"/>
          </p:nvPr>
        </p:nvSpPr>
        <p:spPr>
          <a:xfrm>
            <a:off x="1981200" y="914401"/>
            <a:ext cx="8229600" cy="5211763"/>
          </a:xfrm>
        </p:spPr>
        <p:txBody>
          <a:bodyPr>
            <a:normAutofit/>
          </a:bodyPr>
          <a:lstStyle/>
          <a:p>
            <a:pPr algn="just"/>
            <a:r>
              <a:rPr lang="en-US" sz="2000" dirty="0">
                <a:hlinkClick r:id="rId4"/>
              </a:rPr>
              <a:t>https://en.wikipedia.org/wiki/Cloud_computing</a:t>
            </a:r>
            <a:endParaRPr lang="en-US" sz="2000" dirty="0"/>
          </a:p>
          <a:p>
            <a:pPr algn="just"/>
            <a:r>
              <a:rPr lang="en-US" sz="2000" dirty="0">
                <a:hlinkClick r:id="rId5"/>
              </a:rPr>
              <a:t>https://www.javatpoint.com/cloud-computing</a:t>
            </a:r>
            <a:endParaRPr lang="en-US" sz="2000" dirty="0"/>
          </a:p>
          <a:p>
            <a:pPr algn="just"/>
            <a:r>
              <a:rPr lang="en-US" sz="2000" dirty="0">
                <a:hlinkClick r:id="rId6"/>
              </a:rPr>
              <a:t>https://www.javatpoint.com/cloud-service-models</a:t>
            </a:r>
            <a:endParaRPr lang="en-US" sz="2000" dirty="0"/>
          </a:p>
          <a:p>
            <a:pPr algn="just"/>
            <a:r>
              <a:rPr lang="en-US" sz="2000" dirty="0">
                <a:hlinkClick r:id="rId7"/>
              </a:rPr>
              <a:t>https://www.javatpoint.com/cloud-service-provider-companies</a:t>
            </a:r>
            <a:endParaRPr lang="en-US" sz="2000" dirty="0"/>
          </a:p>
          <a:p>
            <a:pPr algn="just"/>
            <a:r>
              <a:rPr lang="en-US" sz="2000" dirty="0">
                <a:hlinkClick r:id="rId8"/>
              </a:rPr>
              <a:t>https://www.javatpoint.com/what-is-parallel-computing</a:t>
            </a:r>
            <a:endParaRPr lang="en-US" sz="2000" dirty="0"/>
          </a:p>
          <a:p>
            <a:pPr algn="just"/>
            <a:r>
              <a:rPr lang="en-US" sz="2000" dirty="0">
                <a:hlinkClick r:id="rId9"/>
              </a:rPr>
              <a:t>https://www.geeksforgeeks.org/introduction-to-parallel-computing/</a:t>
            </a:r>
            <a:endParaRPr lang="en-US" sz="2000" dirty="0"/>
          </a:p>
          <a:p>
            <a:pPr algn="just"/>
            <a:r>
              <a:rPr lang="en-US" sz="2000" dirty="0">
                <a:hlinkClick r:id="rId10"/>
              </a:rPr>
              <a:t>https://www.geeksforgeeks.org/evolution-of-cloud-computing/</a:t>
            </a:r>
            <a:endParaRPr lang="en-US" sz="2000" dirty="0"/>
          </a:p>
          <a:p>
            <a:pPr algn="just"/>
            <a:r>
              <a:rPr lang="en-US" sz="2000" dirty="0">
                <a:hlinkClick r:id="rId11"/>
              </a:rPr>
              <a:t>https://www.slideshare.net/joyschandran/underlying-principles-of-parallel-and-distributed-computing</a:t>
            </a:r>
            <a:endParaRPr lang="en-US" sz="2000" dirty="0"/>
          </a:p>
          <a:p>
            <a:pPr algn="just"/>
            <a:r>
              <a:rPr lang="en-US" sz="2000" dirty="0">
                <a:hlinkClick r:id="rId12"/>
              </a:rPr>
              <a:t>https://www.techslang.com/definition/what-is-cloud-provisioning/#:~:text=Also%20referred%20to%20as%20%E2%80%9Con,and%20down%20when%20demands%20decrease</a:t>
            </a:r>
            <a:r>
              <a:rPr lang="en-US" sz="2000" dirty="0"/>
              <a:t>.</a:t>
            </a:r>
          </a:p>
          <a:p>
            <a:pPr algn="just"/>
            <a:endParaRPr lang="en-US" sz="2000" dirty="0"/>
          </a:p>
          <a:p>
            <a:pPr algn="just">
              <a:buNone/>
            </a:pPr>
            <a:endParaRPr lang="en-US" dirty="0"/>
          </a:p>
          <a:p>
            <a:pPr algn="just">
              <a:buNone/>
            </a:pPr>
            <a:endParaRPr lang="en-US" dirty="0"/>
          </a:p>
        </p:txBody>
      </p:sp>
      <p:sp>
        <p:nvSpPr>
          <p:cNvPr id="11" name="Footer Placeholder 12"/>
          <p:cNvSpPr>
            <a:spLocks noGrp="1"/>
          </p:cNvSpPr>
          <p:nvPr>
            <p:ph type="ftr" sz="quarter" idx="11"/>
          </p:nvPr>
        </p:nvSpPr>
        <p:spPr>
          <a:xfrm>
            <a:off x="3810000" y="6354765"/>
            <a:ext cx="5029200" cy="365125"/>
          </a:xfrm>
        </p:spPr>
        <p:txBody>
          <a:bodyPr/>
          <a:lstStyle/>
          <a:p>
            <a:r>
              <a:rPr lang="en-US"/>
              <a:t>Jaya Nidhi Vashishtha          Cloud &amp; Edge Computing        Unit 3                      </a:t>
            </a:r>
            <a:endParaRPr lang="en-US" dirty="0"/>
          </a:p>
        </p:txBody>
      </p:sp>
    </p:spTree>
    <p:extLst>
      <p:ext uri="{BB962C8B-B14F-4D97-AF65-F5344CB8AC3E}">
        <p14:creationId xmlns:p14="http://schemas.microsoft.com/office/powerpoint/2010/main" val="3939646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4E58EE-BDD0-44C3-93BE-812C11C11207}" type="datetime1">
              <a:rPr lang="en-US" smtClean="0"/>
              <a:t>2/1/2025</a:t>
            </a:fld>
            <a:endParaRPr lang="en-US"/>
          </a:p>
        </p:txBody>
      </p:sp>
      <p:sp>
        <p:nvSpPr>
          <p:cNvPr id="5" name="Footer Placeholder 4"/>
          <p:cNvSpPr>
            <a:spLocks noGrp="1"/>
          </p:cNvSpPr>
          <p:nvPr>
            <p:ph type="ftr" sz="quarter" idx="11"/>
          </p:nvPr>
        </p:nvSpPr>
        <p:spPr>
          <a:xfrm>
            <a:off x="4038600" y="6356351"/>
            <a:ext cx="5181600" cy="365125"/>
          </a:xfrm>
        </p:spPr>
        <p:txBody>
          <a:bodyPr/>
          <a:lstStyle/>
          <a:p>
            <a:r>
              <a:rPr lang="en-US"/>
              <a:t>Jaya Nidhi Vashishtha          Cloud &amp; Edge Computing        Unit 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10" name="Rectangle 9"/>
          <p:cNvSpPr/>
          <p:nvPr/>
        </p:nvSpPr>
        <p:spPr>
          <a:xfrm>
            <a:off x="4495800" y="2209800"/>
            <a:ext cx="3805016" cy="1107996"/>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9" name="Picture 8" descr="Logo, company name&#10;&#10;Description automatically generated">
            <a:extLst>
              <a:ext uri="{FF2B5EF4-FFF2-40B4-BE49-F238E27FC236}">
                <a16:creationId xmlns:a16="http://schemas.microsoft.com/office/drawing/2014/main" id="{C62B961C-4B9A-42F8-BE93-649E23C940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915897"/>
            <a:ext cx="1371600" cy="778383"/>
          </a:xfrm>
          <a:prstGeom prst="rect">
            <a:avLst/>
          </a:prstGeom>
        </p:spPr>
      </p:pic>
      <p:pic>
        <p:nvPicPr>
          <p:cNvPr id="3" name="Picture 2">
            <a:extLst>
              <a:ext uri="{FF2B5EF4-FFF2-40B4-BE49-F238E27FC236}">
                <a16:creationId xmlns:a16="http://schemas.microsoft.com/office/drawing/2014/main" id="{D251E0C9-7AD7-434F-9AB1-5F97C30890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354" y="3446124"/>
            <a:ext cx="2340646" cy="17175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4227" y="1150145"/>
            <a:ext cx="8382000" cy="4525963"/>
          </a:xfrm>
        </p:spPr>
        <p:txBody>
          <a:bodyPr>
            <a:norm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Layered Cloud Architecture Design</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b="1" dirty="0">
                <a:latin typeface="Times New Roman" panose="02020603050405020304" pitchFamily="18" charset="0"/>
                <a:cs typeface="Times New Roman" panose="02020603050405020304" pitchFamily="18" charset="0"/>
              </a:rPr>
              <a:t>NIST Cloud Computing Reference Architecture</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b="1" dirty="0">
                <a:latin typeface="Times New Roman" panose="02020603050405020304" pitchFamily="18" charset="0"/>
                <a:cs typeface="Times New Roman" panose="02020603050405020304" pitchFamily="18" charset="0"/>
              </a:rPr>
              <a:t>Public Private &amp; Hybrid Cloud</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b="1" dirty="0">
                <a:latin typeface="Times New Roman" panose="02020603050405020304" pitchFamily="18" charset="0"/>
                <a:cs typeface="Times New Roman" panose="02020603050405020304" pitchFamily="18" charset="0"/>
              </a:rPr>
              <a:t>IaaS – PaaS - SaaS </a:t>
            </a:r>
          </a:p>
          <a:p>
            <a:pPr algn="just">
              <a:lnSpc>
                <a:spcPct val="150000"/>
              </a:lnSpc>
            </a:pPr>
            <a:r>
              <a:rPr lang="en-US" sz="1800" b="1" dirty="0">
                <a:latin typeface="Times New Roman" panose="02020603050405020304" pitchFamily="18" charset="0"/>
                <a:cs typeface="Times New Roman" panose="02020603050405020304" pitchFamily="18" charset="0"/>
              </a:rPr>
              <a:t>Architectural Design Challenges</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b="1" dirty="0">
                <a:latin typeface="Times New Roman" panose="02020603050405020304" pitchFamily="18" charset="0"/>
                <a:cs typeface="Times New Roman" panose="02020603050405020304" pitchFamily="18" charset="0"/>
              </a:rPr>
              <a:t>Cloud Storage</a:t>
            </a:r>
          </a:p>
          <a:p>
            <a:pPr algn="just">
              <a:lnSpc>
                <a:spcPct val="150000"/>
              </a:lnSpc>
            </a:pPr>
            <a:r>
              <a:rPr lang="en-US" sz="1800" b="1" dirty="0">
                <a:latin typeface="Times New Roman" panose="02020603050405020304" pitchFamily="18" charset="0"/>
                <a:cs typeface="Times New Roman" panose="02020603050405020304" pitchFamily="18" charset="0"/>
              </a:rPr>
              <a:t>Storage as a Service</a:t>
            </a:r>
          </a:p>
          <a:p>
            <a:pPr algn="just">
              <a:lnSpc>
                <a:spcPct val="150000"/>
              </a:lnSpc>
            </a:pPr>
            <a:r>
              <a:rPr lang="en-US" sz="1800" b="1" dirty="0">
                <a:latin typeface="Times New Roman" panose="02020603050405020304" pitchFamily="18" charset="0"/>
                <a:cs typeface="Times New Roman" panose="02020603050405020304" pitchFamily="18" charset="0"/>
              </a:rPr>
              <a:t>Advantages of Cloud Storage</a:t>
            </a:r>
          </a:p>
          <a:p>
            <a:pPr algn="just">
              <a:lnSpc>
                <a:spcPct val="150000"/>
              </a:lnSpc>
            </a:pPr>
            <a:r>
              <a:rPr lang="en-US" sz="1800" b="1" dirty="0">
                <a:latin typeface="Times New Roman" panose="02020603050405020304" pitchFamily="18" charset="0"/>
                <a:cs typeface="Times New Roman" panose="02020603050405020304" pitchFamily="18" charset="0"/>
              </a:rPr>
              <a:t>Cloud Storage Providers : S3,RDS,EBS</a:t>
            </a:r>
            <a:endParaRPr lang="en-US" sz="1800" dirty="0">
              <a:latin typeface="Times New Roman" panose="02020603050405020304" pitchFamily="18" charset="0"/>
              <a:cs typeface="Times New Roman" panose="02020603050405020304" pitchFamily="18" charset="0"/>
            </a:endParaRPr>
          </a:p>
          <a:p>
            <a:pPr marL="0" indent="0">
              <a:buNone/>
            </a:pPr>
            <a:endParaRPr lang="en-US" sz="2400" dirty="0"/>
          </a:p>
        </p:txBody>
      </p:sp>
      <p:sp>
        <p:nvSpPr>
          <p:cNvPr id="6" name="Date Placeholder 5"/>
          <p:cNvSpPr>
            <a:spLocks noGrp="1"/>
          </p:cNvSpPr>
          <p:nvPr>
            <p:ph type="dt" sz="half" idx="10"/>
          </p:nvPr>
        </p:nvSpPr>
        <p:spPr/>
        <p:txBody>
          <a:bodyPr/>
          <a:lstStyle/>
          <a:p>
            <a:fld id="{6062AC6B-A6FB-4CBF-9D40-792A5BD3C9DC}" type="datetime1">
              <a:rPr lang="en-US" smtClean="0"/>
              <a:t>2/1/2025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Unit Contents</a:t>
            </a:r>
          </a:p>
        </p:txBody>
      </p:sp>
      <p:pic>
        <p:nvPicPr>
          <p:cNvPr id="9" name="Picture 2" descr="E:\NIET\Project\xLogo11.png.pagespeed.ic.pydHLuCQEZ.png"/>
          <p:cNvPicPr>
            <a:picLocks noChangeAspect="1" noChangeArrowheads="1"/>
          </p:cNvPicPr>
          <p:nvPr/>
        </p:nvPicPr>
        <p:blipFill>
          <a:blip r:embed="rId3" cstate="print"/>
          <a:srcRect/>
          <a:stretch>
            <a:fillRect/>
          </a:stretch>
        </p:blipFill>
        <p:spPr bwMode="auto">
          <a:xfrm>
            <a:off x="1524000" y="1"/>
            <a:ext cx="1447800" cy="817163"/>
          </a:xfrm>
          <a:prstGeom prst="rect">
            <a:avLst/>
          </a:prstGeom>
          <a:noFill/>
        </p:spPr>
      </p:pic>
      <p:pic>
        <p:nvPicPr>
          <p:cNvPr id="11" name="Picture 10" descr="Logo, company name&#10;&#10;Description automatically generated">
            <a:extLst>
              <a:ext uri="{FF2B5EF4-FFF2-40B4-BE49-F238E27FC236}">
                <a16:creationId xmlns:a16="http://schemas.microsoft.com/office/drawing/2014/main" id="{9FA2A871-DE5B-498D-A49D-C265D23936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B03A68-A394-4B5D-8073-4B1AFCC81EC4}"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endParaRPr lang="en-US" dirty="0"/>
          </a:p>
          <a:p>
            <a:r>
              <a:rPr lang="en-US" dirty="0"/>
              <a:t>Layered Cloud </a:t>
            </a:r>
            <a:r>
              <a:rPr lang="en-US"/>
              <a:t>Architecture Design</a:t>
            </a:r>
            <a:endParaRPr lang="en-US" dirty="0"/>
          </a:p>
          <a:p>
            <a:r>
              <a:rPr lang="en-US" dirty="0"/>
              <a:t> </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2862619" y="1098184"/>
            <a:ext cx="7641609" cy="3730317"/>
          </a:xfrm>
          <a:prstGeom prst="rect">
            <a:avLst/>
          </a:prstGeom>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Layered Cloud Architecture Design </a:t>
            </a:r>
          </a:p>
          <a:p>
            <a:pPr>
              <a:lnSpc>
                <a:spcPct val="150000"/>
              </a:lnSpc>
            </a:pPr>
            <a:r>
              <a:rPr lang="en-US" sz="2000" dirty="0">
                <a:latin typeface="Times New Roman" panose="02020603050405020304" pitchFamily="18" charset="0"/>
                <a:cs typeface="Times New Roman" panose="02020603050405020304" pitchFamily="18" charset="0"/>
              </a:rPr>
              <a:t>● The architecture of a cloud is developed at three layers: infrastructure, platform and application. </a:t>
            </a:r>
          </a:p>
          <a:p>
            <a:pPr>
              <a:lnSpc>
                <a:spcPct val="150000"/>
              </a:lnSpc>
            </a:pPr>
            <a:r>
              <a:rPr lang="en-US" sz="2000" dirty="0">
                <a:latin typeface="Times New Roman" panose="02020603050405020304" pitchFamily="18" charset="0"/>
                <a:cs typeface="Times New Roman" panose="02020603050405020304" pitchFamily="18" charset="0"/>
              </a:rPr>
              <a:t>● These three development layers are implemented with virtualization and standardization of hardware and software resources provisioned in the cloud. </a:t>
            </a:r>
          </a:p>
          <a:p>
            <a:pPr>
              <a:lnSpc>
                <a:spcPct val="150000"/>
              </a:lnSpc>
            </a:pPr>
            <a:r>
              <a:rPr lang="en-US" sz="2000" dirty="0">
                <a:latin typeface="Times New Roman" panose="02020603050405020304" pitchFamily="18" charset="0"/>
                <a:cs typeface="Times New Roman" panose="02020603050405020304" pitchFamily="18" charset="0"/>
              </a:rPr>
              <a:t>● The services to public, private and hybrid clouds are conveyed to users through networking support over the Internet and intranets involved.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A22646-C9EF-48D3-BF24-F1C716AF1306}"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endParaRPr lang="en-US" dirty="0"/>
          </a:p>
          <a:p>
            <a:r>
              <a:rPr lang="en-US" dirty="0"/>
              <a:t>Layered Cloud </a:t>
            </a:r>
            <a:r>
              <a:rPr lang="en-US"/>
              <a:t>Architecture Design</a:t>
            </a:r>
            <a:endParaRPr lang="en-US" dirty="0"/>
          </a:p>
          <a:p>
            <a:r>
              <a:rPr lang="en-US" dirty="0"/>
              <a:t> </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sp>
        <p:nvSpPr>
          <p:cNvPr id="2" name="Rectangle 1"/>
          <p:cNvSpPr/>
          <p:nvPr/>
        </p:nvSpPr>
        <p:spPr>
          <a:xfrm>
            <a:off x="2895601" y="1063185"/>
            <a:ext cx="7641609" cy="3730317"/>
          </a:xfrm>
          <a:prstGeom prst="rect">
            <a:avLst/>
          </a:prstGeom>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Layered Cloud Architecture Design </a:t>
            </a:r>
          </a:p>
          <a:p>
            <a:pPr>
              <a:lnSpc>
                <a:spcPct val="150000"/>
              </a:lnSpc>
            </a:pPr>
            <a:r>
              <a:rPr lang="en-US" sz="2000" dirty="0">
                <a:latin typeface="Times New Roman" panose="02020603050405020304" pitchFamily="18" charset="0"/>
                <a:cs typeface="Times New Roman" panose="02020603050405020304" pitchFamily="18" charset="0"/>
              </a:rPr>
              <a:t>● It is clear that the infrastructure layer is deployed first to support </a:t>
            </a:r>
            <a:r>
              <a:rPr lang="en-US" sz="2000" dirty="0" err="1">
                <a:latin typeface="Times New Roman" panose="02020603050405020304" pitchFamily="18" charset="0"/>
                <a:cs typeface="Times New Roman" panose="02020603050405020304" pitchFamily="18" charset="0"/>
              </a:rPr>
              <a:t>IaaS</a:t>
            </a:r>
            <a:r>
              <a:rPr lang="en-US" sz="2000" dirty="0">
                <a:latin typeface="Times New Roman" panose="02020603050405020304" pitchFamily="18" charset="0"/>
                <a:cs typeface="Times New Roman" panose="02020603050405020304" pitchFamily="18" charset="0"/>
              </a:rPr>
              <a:t> services. </a:t>
            </a:r>
          </a:p>
          <a:p>
            <a:pPr>
              <a:lnSpc>
                <a:spcPct val="150000"/>
              </a:lnSpc>
            </a:pPr>
            <a:r>
              <a:rPr lang="en-US" sz="2000" dirty="0">
                <a:latin typeface="Times New Roman" panose="02020603050405020304" pitchFamily="18" charset="0"/>
                <a:cs typeface="Times New Roman" panose="02020603050405020304" pitchFamily="18" charset="0"/>
              </a:rPr>
              <a:t>● This infrastructure layer serves as the foundation for building the platform layer of the cloud for supporting </a:t>
            </a:r>
            <a:r>
              <a:rPr lang="en-US" sz="2000" dirty="0" err="1">
                <a:latin typeface="Times New Roman" panose="02020603050405020304" pitchFamily="18" charset="0"/>
                <a:cs typeface="Times New Roman" panose="02020603050405020304" pitchFamily="18" charset="0"/>
              </a:rPr>
              <a:t>PaaS</a:t>
            </a:r>
            <a:r>
              <a:rPr lang="en-US" sz="2000" dirty="0">
                <a:latin typeface="Times New Roman" panose="02020603050405020304" pitchFamily="18" charset="0"/>
                <a:cs typeface="Times New Roman" panose="02020603050405020304" pitchFamily="18" charset="0"/>
              </a:rPr>
              <a:t> services.</a:t>
            </a:r>
          </a:p>
          <a:p>
            <a:pPr>
              <a:lnSpc>
                <a:spcPct val="150000"/>
              </a:lnSpc>
            </a:pPr>
            <a:r>
              <a:rPr lang="en-US" sz="2000" dirty="0">
                <a:latin typeface="Times New Roman" panose="02020603050405020304" pitchFamily="18" charset="0"/>
                <a:cs typeface="Times New Roman" panose="02020603050405020304" pitchFamily="18" charset="0"/>
              </a:rPr>
              <a:t> ● In turn, the platform layer is a foundation for implementing the application layer for </a:t>
            </a:r>
            <a:r>
              <a:rPr lang="en-US" sz="2000" dirty="0" err="1">
                <a:latin typeface="Times New Roman" panose="02020603050405020304" pitchFamily="18" charset="0"/>
                <a:cs typeface="Times New Roman" panose="02020603050405020304" pitchFamily="18" charset="0"/>
              </a:rPr>
              <a:t>SaaS</a:t>
            </a:r>
            <a:r>
              <a:rPr lang="en-US" sz="2000" dirty="0">
                <a:latin typeface="Times New Roman" panose="02020603050405020304" pitchFamily="18" charset="0"/>
                <a:cs typeface="Times New Roman" panose="02020603050405020304" pitchFamily="18" charset="0"/>
              </a:rPr>
              <a:t> applications.</a:t>
            </a:r>
            <a:endParaRPr lang="en-IN" sz="2000" dirty="0">
              <a:latin typeface="Times New Roman" panose="02020603050405020304" pitchFamily="18" charset="0"/>
              <a:cs typeface="Times New Roman" panose="02020603050405020304" pitchFamily="18" charset="0"/>
            </a:endParaRPr>
          </a:p>
          <a:p>
            <a:pPr>
              <a:lnSpc>
                <a:spcPct val="150000"/>
              </a:lnSpc>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9216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4026E5-08F5-4220-B095-B5FA7505C7FB}" type="datetime1">
              <a:rPr lang="en-US" smtClean="0"/>
              <a:t>2/1/2025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a:ln w="9525" cap="flat" cmpd="sng" algn="ctr">
            <a:noFill/>
            <a:prstDash val="solid"/>
            <a:miter lim="800000"/>
            <a:headEnd/>
            <a:tailEnd/>
          </a:ln>
        </p:spPr>
        <p:style>
          <a:lnRef idx="1">
            <a:schemeClr val="accent5"/>
          </a:lnRef>
          <a:fillRef idx="2">
            <a:schemeClr val="accent5"/>
          </a:fillRef>
          <a:effectRef idx="1">
            <a:schemeClr val="accent5"/>
          </a:effectRef>
          <a:fontRef idx="minor">
            <a:schemeClr val="dk1"/>
          </a:fontRef>
        </p:style>
        <p:txBody>
          <a:bodyPr vert="horz" wrap="square" lIns="82296" tIns="41148" rIns="82296" bIns="41148" numCol="1" rtlCol="0" anchor="ctr" anchorCtr="0" compatLnSpc="1">
            <a:prstTxWarp prst="textNoShape">
              <a:avLst/>
            </a:prstTxWarp>
            <a:noAutofit/>
          </a:bodyPr>
          <a:lstStyle>
            <a:defPPr>
              <a:defRPr lang="en-US"/>
            </a:defPPr>
            <a:lvl1pPr algn="ctr">
              <a:spcBef>
                <a:spcPct val="0"/>
              </a:spcBef>
              <a:buNone/>
              <a:defRPr sz="2520"/>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endParaRPr lang="en-US" dirty="0"/>
          </a:p>
          <a:p>
            <a:r>
              <a:rPr lang="en-US" dirty="0"/>
              <a:t>Layered Cloud </a:t>
            </a:r>
            <a:r>
              <a:rPr lang="en-US"/>
              <a:t>Architecture Design</a:t>
            </a:r>
            <a:endParaRPr lang="en-US" dirty="0"/>
          </a:p>
          <a:p>
            <a:r>
              <a:rPr lang="en-US" dirty="0"/>
              <a:t> </a:t>
            </a:r>
          </a:p>
        </p:txBody>
      </p:sp>
      <p:pic>
        <p:nvPicPr>
          <p:cNvPr id="9" name="Picture 8" descr="Logo, company name&#10;&#10;Description automatically generated">
            <a:extLst>
              <a:ext uri="{FF2B5EF4-FFF2-40B4-BE49-F238E27FC236}">
                <a16:creationId xmlns:a16="http://schemas.microsoft.com/office/drawing/2014/main" id="{8D2369E5-0C40-4ED9-A87C-D0C6A0924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0673"/>
            <a:ext cx="1371600" cy="778383"/>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a:t>Jaya Nidhi Vashishtha          Cloud &amp; Edge Computing        Unit 3                      </a:t>
            </a:r>
            <a:endParaRPr lang="en-US" dirty="0"/>
          </a:p>
        </p:txBody>
      </p:sp>
      <p:pic>
        <p:nvPicPr>
          <p:cNvPr id="1026" name="Picture 2" descr="Layered Cloud Architecture | Download Scientific Diagram" title="Fig: 1 Layered Cloud Architechture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990600"/>
            <a:ext cx="7696200" cy="4578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14801" y="5771118"/>
            <a:ext cx="4086055" cy="369332"/>
          </a:xfrm>
          <a:prstGeom prst="rect">
            <a:avLst/>
          </a:prstGeom>
        </p:spPr>
        <p:txBody>
          <a:bodyPr wrap="none">
            <a:spAutoFit/>
          </a:bodyPr>
          <a:lstStyle/>
          <a:p>
            <a:r>
              <a:rPr lang="en-IN" u="sng" dirty="0"/>
              <a:t>Fig: 1 Layered Cloud </a:t>
            </a:r>
            <a:r>
              <a:rPr lang="en-IN" u="sng" dirty="0" err="1"/>
              <a:t>Architechture</a:t>
            </a:r>
            <a:r>
              <a:rPr lang="en-IN" u="sng" dirty="0"/>
              <a:t> Design</a:t>
            </a:r>
          </a:p>
        </p:txBody>
      </p:sp>
    </p:spTree>
    <p:extLst>
      <p:ext uri="{BB962C8B-B14F-4D97-AF65-F5344CB8AC3E}">
        <p14:creationId xmlns:p14="http://schemas.microsoft.com/office/powerpoint/2010/main" val="678341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6300</TotalTime>
  <Words>3883</Words>
  <Application>Microsoft Office PowerPoint</Application>
  <PresentationFormat>Widescreen</PresentationFormat>
  <Paragraphs>471</Paragraphs>
  <Slides>56</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56</vt:i4>
      </vt:variant>
    </vt:vector>
  </HeadingPairs>
  <TitlesOfParts>
    <vt:vector size="63" baseType="lpstr">
      <vt:lpstr>Aptos Narrow</vt:lpstr>
      <vt:lpstr>Arial</vt:lpstr>
      <vt:lpstr>Calibri</vt:lpstr>
      <vt:lpstr>Times New Roman</vt:lpstr>
      <vt:lpstr>var(--pfe-theme--font-family,"Red Hat Text","RedHatText","Overpass",Overpass,Arial,sans-serif)</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Mr Jaya Nidhi Vashishtha</cp:lastModifiedBy>
  <cp:revision>167</cp:revision>
  <dcterms:created xsi:type="dcterms:W3CDTF">2006-08-16T00:00:00Z</dcterms:created>
  <dcterms:modified xsi:type="dcterms:W3CDTF">2025-02-01T05:21:15Z</dcterms:modified>
</cp:coreProperties>
</file>